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5" r:id="rId2"/>
    <p:sldId id="256" r:id="rId3"/>
    <p:sldId id="263" r:id="rId4"/>
    <p:sldId id="259" r:id="rId5"/>
    <p:sldId id="306" r:id="rId6"/>
    <p:sldId id="307" r:id="rId7"/>
    <p:sldId id="261" r:id="rId8"/>
    <p:sldId id="271" r:id="rId9"/>
    <p:sldId id="264" r:id="rId10"/>
    <p:sldId id="265" r:id="rId11"/>
    <p:sldId id="266" r:id="rId12"/>
    <p:sldId id="267" r:id="rId13"/>
    <p:sldId id="292" r:id="rId14"/>
    <p:sldId id="294" r:id="rId15"/>
    <p:sldId id="293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268" r:id="rId27"/>
    <p:sldId id="269" r:id="rId28"/>
    <p:sldId id="270" r:id="rId29"/>
    <p:sldId id="257" r:id="rId30"/>
    <p:sldId id="273" r:id="rId31"/>
    <p:sldId id="315" r:id="rId32"/>
    <p:sldId id="274" r:id="rId33"/>
    <p:sldId id="275" r:id="rId34"/>
    <p:sldId id="277" r:id="rId35"/>
    <p:sldId id="282" r:id="rId36"/>
    <p:sldId id="283" r:id="rId37"/>
    <p:sldId id="284" r:id="rId38"/>
    <p:sldId id="285" r:id="rId39"/>
    <p:sldId id="286" r:id="rId40"/>
    <p:sldId id="314" r:id="rId41"/>
    <p:sldId id="316" r:id="rId42"/>
    <p:sldId id="287" r:id="rId4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E427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03" autoAdjust="0"/>
    <p:restoredTop sz="90256" autoAdjust="0"/>
  </p:normalViewPr>
  <p:slideViewPr>
    <p:cSldViewPr>
      <p:cViewPr>
        <p:scale>
          <a:sx n="50" d="100"/>
          <a:sy n="50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3EC73-71E5-4167-A52F-77E446ADB37B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5E861-ABDB-4222-958C-B0DA3893F4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611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E861-ABDB-4222-958C-B0DA3893F47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5827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E861-ABDB-4222-958C-B0DA3893F47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563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hyperlink" Target="mailto:dou38-neft@mail.ru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tiff"/><Relationship Id="rId7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" y="1"/>
            <a:ext cx="8686800" cy="1371599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Муниципальное автономное дошкольное образовательное учреждение детский сад № 38 городского округа город Нефтекамск </a:t>
            </a:r>
            <a:br>
              <a:rPr lang="ru-RU" sz="2200" dirty="0" smtClean="0"/>
            </a:br>
            <a:r>
              <a:rPr lang="ru-RU" sz="2200" dirty="0" smtClean="0"/>
              <a:t>Республики Башкортостан</a:t>
            </a:r>
            <a:endParaRPr lang="ru-RU" sz="2200" dirty="0"/>
          </a:p>
        </p:txBody>
      </p:sp>
      <p:pic>
        <p:nvPicPr>
          <p:cNvPr id="6" name="Picture 2" descr="E:\sad3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928662" y="1354540"/>
            <a:ext cx="7238696" cy="381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46330" y="5410200"/>
            <a:ext cx="7321028" cy="1295400"/>
          </a:xfrm>
        </p:spPr>
        <p:txBody>
          <a:bodyPr>
            <a:noAutofit/>
          </a:bodyPr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создания дошкольного учреждения:1987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Телефон: 8(34783)5-35-07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dou38-neft@mail.ru</a:t>
            </a:r>
            <a:endParaRPr lang="en-US" sz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12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</a:t>
            </a:r>
            <a:r>
              <a:rPr lang="en-US" sz="12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://vk.com/public190946361</a:t>
            </a:r>
            <a:endParaRPr lang="ru-RU" sz="1200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Адрес: 452689, Россия, Республика Башкортостан, город Нефтекамск,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улица Ленина 39 «В»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6" name="Picture 12" descr="https://avatars.mds.yandex.net/i?id=90e8611a2b75782d0c1f9c9035372aa21feb644a-5361789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1" y="6096000"/>
            <a:ext cx="251999" cy="250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32556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      Физкультурно - оздоровительная работа является важным направлением в ДОО. Занятия в спортивном зале, чередуются с занятиями на свежем воздухе, что способствует снижению заболеваемости воспитанников</a:t>
            </a:r>
            <a:endParaRPr lang="ru-RU" sz="2200" dirty="0"/>
          </a:p>
        </p:txBody>
      </p:sp>
      <p:pic>
        <p:nvPicPr>
          <p:cNvPr id="9" name="Рисунок 8" descr="IMG-20240312-WA00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857364"/>
            <a:ext cx="4500593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-20240312-WA00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857364"/>
            <a:ext cx="3714776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ownloads\17110394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4357694"/>
            <a:ext cx="3714776" cy="230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02076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Воспитанникам и их родителям нравится праздники, развлечения в спортивном формате</a:t>
            </a:r>
            <a:endParaRPr lang="ru-RU" sz="2200" dirty="0"/>
          </a:p>
        </p:txBody>
      </p:sp>
      <p:pic>
        <p:nvPicPr>
          <p:cNvPr id="9" name="Рисунок 8" descr="1710870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214422"/>
            <a:ext cx="4071966" cy="2443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7108699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929066"/>
            <a:ext cx="437674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71086999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3929067"/>
            <a:ext cx="4071966" cy="2643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24_banner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1214422"/>
            <a:ext cx="4357718" cy="241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77200" cy="193516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      Педагоги - психологи обеспечивают гармоничное развитие всех психических процессов детей, также работают с эмоционально-волевой и коммуникативными сферами ребенка. Особое внимание уделяют адаптации детей и подготовки их к школе</a:t>
            </a:r>
            <a:endParaRPr lang="ru-RU" sz="2200" dirty="0"/>
          </a:p>
        </p:txBody>
      </p:sp>
      <p:pic>
        <p:nvPicPr>
          <p:cNvPr id="20481" name="Picture 1" descr="G:\слайды образцовый детский сад\специалисты\у педагога - психолог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362200"/>
            <a:ext cx="2578400" cy="386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G:\слайды образцовый детский сад\специалисты\у педагога - психолога 4.JPG"/>
          <p:cNvPicPr>
            <a:picLocks noChangeAspect="1" noChangeArrowheads="1"/>
          </p:cNvPicPr>
          <p:nvPr/>
        </p:nvPicPr>
        <p:blipFill>
          <a:blip r:embed="rId4" cstate="print"/>
          <a:srcRect l="14583" r="6250"/>
          <a:stretch>
            <a:fillRect/>
          </a:stretch>
        </p:blipFill>
        <p:spPr bwMode="auto">
          <a:xfrm>
            <a:off x="2895600" y="2819400"/>
            <a:ext cx="307657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 descr="G:\слайды образцовый детский сад\специалисты\у педагога - психолог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209800"/>
            <a:ext cx="26416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72400" cy="21637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    </a:t>
            </a:r>
            <a:r>
              <a:rPr lang="ru-RU" sz="2400" dirty="0" smtClean="0"/>
              <a:t>В детском саду функционируют логопедические пункты. Целью работы, которых является оказание необходимой коррекционной помощи детям от 5 до 7 лет с фонетическими, фонематическими и </a:t>
            </a:r>
            <a:r>
              <a:rPr lang="ru-RU" sz="2400" dirty="0" err="1" smtClean="0"/>
              <a:t>фонетико</a:t>
            </a:r>
            <a:r>
              <a:rPr lang="ru-RU" sz="2400" dirty="0" smtClean="0"/>
              <a:t> - фонематическими нарушениями речи. Основными формами организации работы с детьми является индивидуальные и подгрупповые занятия</a:t>
            </a:r>
            <a:endParaRPr lang="ru-RU" sz="2400" dirty="0"/>
          </a:p>
        </p:txBody>
      </p:sp>
      <p:pic>
        <p:nvPicPr>
          <p:cNvPr id="5122" name="Picture 2" descr="H:\слайды образцовый детский сад\специалисты\логопункт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496"/>
            <a:ext cx="2941800" cy="196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H:\слайды образцовый детский сад\специалисты\логопункт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819400"/>
            <a:ext cx="2971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:\слайды образцовый детский сад\специалисты\логопункт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724400"/>
            <a:ext cx="2871000" cy="191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H:\слайды образцовый детский сад\специалисты\логопунк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724400"/>
            <a:ext cx="2789400" cy="185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H:\слайды образцовый детский сад\специалисты\логопункт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3505200"/>
            <a:ext cx="2971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839200" cy="1173162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В ДОО осуществляются дополнительные образовательные услуги </a:t>
            </a:r>
            <a:endParaRPr lang="ru-RU" sz="2200" dirty="0"/>
          </a:p>
        </p:txBody>
      </p:sp>
      <p:sp>
        <p:nvSpPr>
          <p:cNvPr id="18434" name="AutoShape 2" descr="https://apf.mail.ru/cgi-bin/readmsg?id=16454571721461019367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apf.mail.ru/cgi-bin/readmsg?id=16454571590253316008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17108699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857364"/>
            <a:ext cx="3429024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17108699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857364"/>
            <a:ext cx="3662368" cy="401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534400" cy="124936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     Всевозможные кружки в нашем детском саду уже давно являются неотъемлемой частью образовательного процесса. С каждым годом количество кружков и студий увеличивается</a:t>
            </a:r>
            <a:endParaRPr lang="ru-RU" sz="2200" dirty="0"/>
          </a:p>
        </p:txBody>
      </p:sp>
      <p:sp>
        <p:nvSpPr>
          <p:cNvPr id="18434" name="AutoShape 2" descr="https://apf.mail.ru/cgi-bin/readmsg?id=16454571721461019367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apf.mail.ru/cgi-bin/readmsg?id=16454571590253316008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17108704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9" y="1928802"/>
            <a:ext cx="3643338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7108704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928802"/>
            <a:ext cx="4000528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820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/>
              <a:t>     Грамотно организованная кружковая деятельность в детском саду позволяет нашим воспитанникам овладеть полезными навыками и развить творческий потенциал</a:t>
            </a:r>
            <a:endParaRPr lang="ru-RU" sz="2400" dirty="0"/>
          </a:p>
        </p:txBody>
      </p:sp>
      <p:sp>
        <p:nvSpPr>
          <p:cNvPr id="18434" name="AutoShape 2" descr="https://apf.mail.ru/cgi-bin/readmsg?id=16454571721461019367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apf.mail.ru/cgi-bin/readmsg?id=16454571590253316008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17108704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143116"/>
            <a:ext cx="3086107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7108710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3116"/>
            <a:ext cx="4214842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82000" cy="1554162"/>
          </a:xfrm>
        </p:spPr>
        <p:txBody>
          <a:bodyPr>
            <a:normAutofit/>
          </a:bodyPr>
          <a:lstStyle/>
          <a:p>
            <a:pPr algn="just"/>
            <a:endParaRPr lang="ru-RU" sz="2400" dirty="0"/>
          </a:p>
        </p:txBody>
      </p:sp>
      <p:sp>
        <p:nvSpPr>
          <p:cNvPr id="18434" name="AutoShape 2" descr="https://apf.mail.ru/cgi-bin/readmsg?id=16454571721461019367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apf.mail.ru/cgi-bin/readmsg?id=16454571590253316008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https://sun9-87.userapi.com/impg/a-7LlbJQqm80Jrq7hcHTFeS6bSjd384aHryXqA/AelQi3wmdTA.jpg?size=1280x958&amp;quality=96&amp;sign=9dc5dd02dc5ebbd1bc6d842e947c0231&amp;type=album"/>
          <p:cNvPicPr/>
          <p:nvPr/>
        </p:nvPicPr>
        <p:blipFill rotWithShape="1">
          <a:blip r:embed="rId3" cstate="print"/>
          <a:srcRect l="6535" t="13726" r="-349" b="1960"/>
          <a:stretch/>
        </p:blipFill>
        <p:spPr bwMode="auto">
          <a:xfrm>
            <a:off x="3810000" y="152400"/>
            <a:ext cx="5242447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sun9-54.userapi.com/impg/G_mtuieqLrDNRb8IWwKO1OPp5HrPfz7EPVPeOQ/Xr0oD-tyuiA.jpg?size=810x1080&amp;quality=96&amp;sign=efc42428330078437c488040d5866520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536" y="2514600"/>
            <a:ext cx="51816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274638"/>
            <a:ext cx="7696200" cy="1143000"/>
          </a:xfrm>
        </p:spPr>
        <p:txBody>
          <a:bodyPr>
            <a:normAutofit/>
          </a:bodyPr>
          <a:lstStyle/>
          <a:p>
            <a:pPr algn="just"/>
            <a:endParaRPr lang="ru-RU" sz="2400" dirty="0"/>
          </a:p>
        </p:txBody>
      </p:sp>
      <p:sp>
        <p:nvSpPr>
          <p:cNvPr id="18434" name="AutoShape 2" descr="https://apf.mail.ru/cgi-bin/readmsg?id=16454571721461019367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apf.mail.ru/cgi-bin/readmsg?id=16454571590253316008;0;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https://sun9-9.userapi.com/impg/LYDhdk2MvNPzddzBaSVsM3t8466eP0QR_nJUvQ/Reuyz7xOa7M.jpg?size=1280x958&amp;quality=96&amp;sign=4da2b8f2d1f733eb630ecafd6fb95d72&amp;type=album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04801" y="357166"/>
            <a:ext cx="4552952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sun9-84.userapi.com/impg/w3RchODUm73pfBsieNsMX9wKAAT66Rce8biuKw/FEw_I242CDo.jpg?size=1280x1078&amp;quality=96&amp;sign=3e43a76a92605b03ba3319fea30f3d25&amp;type=album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5072066" y="357166"/>
            <a:ext cx="3786214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71104173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3571876"/>
            <a:ext cx="4500594" cy="267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274638"/>
            <a:ext cx="7848600" cy="132556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     Кружок художественного рисования «Юные Волшебники», знакомит детей с нетрадиционными техниками рисования. </a:t>
            </a:r>
            <a:endParaRPr lang="ru-RU" sz="2400" dirty="0"/>
          </a:p>
        </p:txBody>
      </p:sp>
      <p:pic>
        <p:nvPicPr>
          <p:cNvPr id="4" name="Рисунок 3" descr="https://sun9-31.userapi.com/impg/usexJ20FBJvA_cDKyxJ99N2k688oXYafenfLDQ/TJbD-Qsv77o.jpg?size=1280x1280&amp;quality=96&amp;sign=4bdaf8f11a9fe25aa59bc07f10fb1dfc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828800"/>
            <a:ext cx="31242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sun9-85.userapi.com/impg/Ik4oi-PsF_aEd6Wl-vV1drgD9yL_2nz8bnMnoA/2lXIc_sRYj8.jpg?size=1280x1280&amp;quality=96&amp;sign=e8f68b5e3cdef08d5dfacdee39ec1e3e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1857364"/>
            <a:ext cx="5146123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sun9-35.userapi.com/impg/M2UeSQ56BwUExSg9XiFFGq4Z_OwJ4rY7O6HUHQ/twvj8EfBxec.jpg?size=1280x1280&amp;quality=96&amp;sign=1d57c5553178fd4c6ae7d1c201d6f309&amp;type=album"/>
          <p:cNvPicPr/>
          <p:nvPr/>
        </p:nvPicPr>
        <p:blipFill>
          <a:blip r:embed="rId6" cstate="print"/>
          <a:srcRect t="7413" b="7336"/>
          <a:stretch>
            <a:fillRect/>
          </a:stretch>
        </p:blipFill>
        <p:spPr bwMode="auto">
          <a:xfrm>
            <a:off x="304800" y="4724400"/>
            <a:ext cx="30480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000792" cy="582136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Детский сад начинает свою историю с 02.07.1987г. Именно в этот день Исполком Нефтекамского городского Совета народных депутатов БАССР было принято Решение «Об утверждении акта Государственной комиссии по приёмке в эксплуатацию детского сада – ясли на 280 мест производственного объединения ИСКОЖ в 11 микрорайоне города»</a:t>
            </a:r>
            <a:endParaRPr lang="ru-RU" sz="2200" dirty="0"/>
          </a:p>
        </p:txBody>
      </p:sp>
      <p:pic>
        <p:nvPicPr>
          <p:cNvPr id="4" name="Рисунок 3" descr="1711096028_edit_3425590668857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2643206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/>
              <a:t>     Елена Александровна, педагог по рисованию, совместно с детьми ни раз становилась призером городских, республиканских и всероссийских конкурсов</a:t>
            </a:r>
            <a:endParaRPr lang="ru-RU" sz="2200" dirty="0"/>
          </a:p>
        </p:txBody>
      </p:sp>
      <p:pic>
        <p:nvPicPr>
          <p:cNvPr id="9" name="Рисунок 8" descr="C:\Users\Home\Desktop\для к\Для Елены Алек\1 место_Маслёна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4"/>
            <a:ext cx="2071702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Home\Desktop\для к\Для Елены Алек\благодарность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857364"/>
            <a:ext cx="214314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Home\Desktop\для к\Для Елены Алек\Диплом к-са Мир, полный доброты.jpg"/>
          <p:cNvPicPr/>
          <p:nvPr/>
        </p:nvPicPr>
        <p:blipFill>
          <a:blip r:embed="rId5" cstate="print"/>
          <a:srcRect t="1990"/>
          <a:stretch>
            <a:fillRect/>
          </a:stretch>
        </p:blipFill>
        <p:spPr bwMode="auto">
          <a:xfrm>
            <a:off x="4857752" y="1857364"/>
            <a:ext cx="214314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Home\Desktop\для к\Для Елены Алек\диплом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1857364"/>
            <a:ext cx="185738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24936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Кружок «Юные инспектора движения» предполагает овладение детьми знаний ПДД в игровой форме</a:t>
            </a:r>
            <a:endParaRPr lang="ru-RU" sz="2400" dirty="0"/>
          </a:p>
        </p:txBody>
      </p:sp>
      <p:pic>
        <p:nvPicPr>
          <p:cNvPr id="10" name="Рисунок 9" descr="17108714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357298"/>
            <a:ext cx="3071834" cy="219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7108714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643314"/>
            <a:ext cx="307183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71087142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4" y="2143116"/>
            <a:ext cx="2645445" cy="351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171087146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64" y="1428736"/>
            <a:ext cx="2071702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2493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/>
              <a:t>Танцевальный  кружок «</a:t>
            </a:r>
            <a:r>
              <a:rPr lang="ru-RU" sz="2400" dirty="0" err="1" smtClean="0"/>
              <a:t>Топотушки</a:t>
            </a:r>
            <a:r>
              <a:rPr lang="ru-RU" sz="2400" dirty="0" smtClean="0"/>
              <a:t>» помогает развивать у детей координацию движения, слышать музыку, ритм и танцевать под определенную музыку, а также получать эмоциональную разгрузку</a:t>
            </a:r>
            <a:endParaRPr lang="ru-RU" sz="2400" dirty="0"/>
          </a:p>
        </p:txBody>
      </p:sp>
      <p:pic>
        <p:nvPicPr>
          <p:cNvPr id="7" name="Рисунок 6" descr="17108717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857364"/>
            <a:ext cx="8001056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114300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На кружках «Й</a:t>
            </a:r>
            <a:r>
              <a:rPr lang="ba-RU" sz="2400" dirty="0" smtClean="0"/>
              <a:t>ә</a:t>
            </a:r>
            <a:r>
              <a:rPr lang="ru-RU" sz="2400" dirty="0" err="1" smtClean="0"/>
              <a:t>ншишмә» </a:t>
            </a:r>
            <a:r>
              <a:rPr lang="ru-RU" sz="2400" dirty="0" smtClean="0"/>
              <a:t>и  «</a:t>
            </a:r>
            <a:r>
              <a:rPr lang="ru-RU" sz="2400" dirty="0" err="1" smtClean="0"/>
              <a:t>Йолдыз</a:t>
            </a:r>
            <a:r>
              <a:rPr lang="ru-RU" sz="2400" dirty="0" smtClean="0"/>
              <a:t>» дети изучают фольклор и быт башкирского и татарского народов</a:t>
            </a:r>
            <a:endParaRPr lang="ru-RU" sz="2400" dirty="0"/>
          </a:p>
        </p:txBody>
      </p:sp>
      <p:pic>
        <p:nvPicPr>
          <p:cNvPr id="4" name="Рисунок 3" descr="https://sun9-37.userapi.com/impg/NDKc7TI91oILd5l7_WyNGbHdRzDIfwzPsQj4nA/7ZMBHcg8npw.jpg?size=486x1080&amp;quality=95&amp;sign=7c9703e723fdc65b0e3bb236e291bed7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143000"/>
            <a:ext cx="2700326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7110955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285860"/>
            <a:ext cx="2738535" cy="4143404"/>
          </a:xfrm>
          <a:prstGeom prst="rect">
            <a:avLst/>
          </a:prstGeom>
        </p:spPr>
      </p:pic>
      <p:pic>
        <p:nvPicPr>
          <p:cNvPr id="7" name="Рисунок 6" descr="https://sun9-30.userapi.com/impg/Al24ErGpzAsHJpNab8ZhrfWzq5sdvxfMqe7-nw/vAaZcJa4ZR0.jpg?size=1280x1280&amp;quality=96&amp;sign=7af64baa78e83284988c6071d7f91a6d&amp;type=album"/>
          <p:cNvPicPr/>
          <p:nvPr/>
        </p:nvPicPr>
        <p:blipFill rotWithShape="1">
          <a:blip r:embed="rId5" cstate="print"/>
          <a:srcRect b="11111"/>
          <a:stretch/>
        </p:blipFill>
        <p:spPr bwMode="auto">
          <a:xfrm>
            <a:off x="2762794" y="3657600"/>
            <a:ext cx="3810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/>
              <a:t>     Кружки «Юный финансист», «Блоки </a:t>
            </a:r>
            <a:r>
              <a:rPr lang="ru-RU" sz="2400" dirty="0" err="1" smtClean="0"/>
              <a:t>Дьенеша</a:t>
            </a:r>
            <a:r>
              <a:rPr lang="ru-RU" sz="2400" dirty="0" smtClean="0"/>
              <a:t>», «</a:t>
            </a:r>
            <a:r>
              <a:rPr lang="ru-RU" sz="2400" dirty="0" err="1" smtClean="0"/>
              <a:t>Тикомоделирование</a:t>
            </a:r>
            <a:r>
              <a:rPr lang="ru-RU" sz="2400" dirty="0" smtClean="0"/>
              <a:t>» - развивают у детей познавательные и мыслительные  процессы</a:t>
            </a:r>
            <a:endParaRPr lang="ru-RU" sz="2400" dirty="0"/>
          </a:p>
        </p:txBody>
      </p:sp>
      <p:pic>
        <p:nvPicPr>
          <p:cNvPr id="10" name="Рисунок 9" descr="17108705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357298"/>
            <a:ext cx="3638555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7108721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357298"/>
            <a:ext cx="400052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71087046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3286124"/>
            <a:ext cx="300039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731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/>
              <a:t>     Выпускники, посещающие кружки ДОО – продолжают обучение в детской школе искусств и в детской спортивной школе города. </a:t>
            </a:r>
            <a:endParaRPr lang="ru-RU" sz="2400" dirty="0"/>
          </a:p>
        </p:txBody>
      </p:sp>
      <p:pic>
        <p:nvPicPr>
          <p:cNvPr id="4" name="Picture 1" descr="H:\2 Образцовый сад\экскурсии с детьми\картинная галерея Мира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4419600" cy="29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:\2 Образцовый сад\премственность с СОШ\премственность с СОШ 13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14810" y="3581400"/>
            <a:ext cx="4500594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2484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500" b="1" dirty="0" smtClean="0">
                <a:solidFill>
                  <a:srgbClr val="FF0000"/>
                </a:solidFill>
              </a:rPr>
              <a:t>		    </a:t>
            </a:r>
            <a:r>
              <a:rPr lang="ru-RU" sz="2400" b="1" dirty="0" smtClean="0"/>
              <a:t>Правильно организованная</a:t>
            </a:r>
            <a:br>
              <a:rPr lang="ru-RU" sz="2400" b="1" dirty="0" smtClean="0"/>
            </a:br>
            <a:r>
              <a:rPr lang="ru-RU" sz="2400" b="1" dirty="0" smtClean="0"/>
              <a:t> 	          предметно- пространственная среда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позволяет каждому ребенку найти занятие по душе, поверить в свои силы и способности, научиться взаимодействовать со взрослыми и сверстниками;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вызывает у детей чувство радости, эмоционально-положительное отношение к школе, обогащает новыми впечатлениями и знаниями, побуждает к активной образовательной деятельности;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обеспечивает целостность </a:t>
            </a:r>
            <a:r>
              <a:rPr lang="ru-RU" sz="2400" dirty="0" err="1" smtClean="0"/>
              <a:t>образовательно</a:t>
            </a:r>
            <a:r>
              <a:rPr lang="ru-RU" sz="2400" dirty="0" smtClean="0"/>
              <a:t> - воспитательного процесса и создает окружающее пространство, удовлетворяющее потребности актуального, ближайшего и перспективного творческого развития каждого ребенка;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позволяет обеспечивать качество образования в соответствии с требованиями новых Федеральных государственных образовательных стандартов ДОО.</a:t>
            </a:r>
            <a:br>
              <a:rPr lang="ru-RU" sz="24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0" y="14478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0" y="27432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0" y="41148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0" y="57912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208756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     В рамках реализации получения доступного, качественного дошкольного образования в соответствии с требованиями ФГОС материальная база МАДОУ детский сад  № 38 «Лесные голоса» ежегодно пополняется новым дидактическим материалом, уличным игровым, физкультурным, музыкальным оборудованием за счет местного, регионального и федерального бюджета.</a:t>
            </a:r>
            <a:endParaRPr lang="ru-RU" sz="2200" dirty="0"/>
          </a:p>
        </p:txBody>
      </p:sp>
      <p:pic>
        <p:nvPicPr>
          <p:cNvPr id="2050" name="Picture 2" descr="H:\2 Образцовый сад\групповые помещения\DSC_0008.JPG"/>
          <p:cNvPicPr>
            <a:picLocks noChangeAspect="1" noChangeArrowheads="1"/>
          </p:cNvPicPr>
          <p:nvPr/>
        </p:nvPicPr>
        <p:blipFill>
          <a:blip r:embed="rId3" cstate="print"/>
          <a:srcRect t="9071" r="9286"/>
          <a:stretch>
            <a:fillRect/>
          </a:stretch>
        </p:blipFill>
        <p:spPr bwMode="auto">
          <a:xfrm>
            <a:off x="214282" y="2428868"/>
            <a:ext cx="377109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:\2 Образцовый сад\деятельность детей\игры детей.JPG"/>
          <p:cNvPicPr>
            <a:picLocks noChangeAspect="1" noChangeArrowheads="1"/>
          </p:cNvPicPr>
          <p:nvPr/>
        </p:nvPicPr>
        <p:blipFill rotWithShape="1">
          <a:blip r:embed="rId4" cstate="print"/>
          <a:srcRect t="7938" r="781"/>
          <a:stretch/>
        </p:blipFill>
        <p:spPr bwMode="auto">
          <a:xfrm>
            <a:off x="5105400" y="2590800"/>
            <a:ext cx="3810000" cy="26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H:\2 Образцовый сад\деятельность детей\с-ролевая играОУ.JPG"/>
          <p:cNvPicPr>
            <a:picLocks noChangeAspect="1" noChangeArrowheads="1"/>
          </p:cNvPicPr>
          <p:nvPr/>
        </p:nvPicPr>
        <p:blipFill rotWithShape="1">
          <a:blip r:embed="rId5" cstate="print"/>
          <a:srcRect l="6804" t="9286" r="2482"/>
          <a:stretch/>
        </p:blipFill>
        <p:spPr bwMode="auto">
          <a:xfrm>
            <a:off x="2971800" y="457200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Развивающая предметно - пространственная среда</a:t>
            </a:r>
            <a:endParaRPr lang="ru-RU" sz="2200" dirty="0"/>
          </a:p>
        </p:txBody>
      </p:sp>
      <p:pic>
        <p:nvPicPr>
          <p:cNvPr id="3074" name="Picture 2" descr="H:\2 Образцовый сад\деятельность детей\МАДОУ детский сад 38 (2).jpg"/>
          <p:cNvPicPr>
            <a:picLocks noChangeAspect="1" noChangeArrowheads="1"/>
          </p:cNvPicPr>
          <p:nvPr/>
        </p:nvPicPr>
        <p:blipFill>
          <a:blip r:embed="rId3" cstate="print"/>
          <a:srcRect l="9071" r="13821"/>
          <a:stretch>
            <a:fillRect/>
          </a:stretch>
        </p:blipFill>
        <p:spPr bwMode="auto">
          <a:xfrm>
            <a:off x="381000" y="1143000"/>
            <a:ext cx="25908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H:\2 Образцовый сад\деятельность детей\МАДОУ детский сад 38.jpg"/>
          <p:cNvPicPr>
            <a:picLocks noChangeAspect="1" noChangeArrowheads="1"/>
          </p:cNvPicPr>
          <p:nvPr/>
        </p:nvPicPr>
        <p:blipFill>
          <a:blip r:embed="rId4" cstate="print"/>
          <a:srcRect t="8467" r="9512"/>
          <a:stretch>
            <a:fillRect/>
          </a:stretch>
        </p:blipFill>
        <p:spPr bwMode="auto">
          <a:xfrm>
            <a:off x="838200" y="3962400"/>
            <a:ext cx="3200400" cy="242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user\Desktop\15 группа\DSC_0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142984"/>
            <a:ext cx="332711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user\Desktop\15 группа\Фотографии Тани\IMG_20190423_091715.jpg"/>
          <p:cNvPicPr>
            <a:picLocks noChangeAspect="1" noChangeArrowheads="1"/>
          </p:cNvPicPr>
          <p:nvPr/>
        </p:nvPicPr>
        <p:blipFill>
          <a:blip r:embed="rId6" cstate="print"/>
          <a:srcRect t="5042" b="9244"/>
          <a:stretch>
            <a:fillRect/>
          </a:stretch>
        </p:blipFill>
        <p:spPr bwMode="auto">
          <a:xfrm>
            <a:off x="6629400" y="1143000"/>
            <a:ext cx="2266950" cy="2500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H:\2 Образцовый сад\деятельность детей\угрово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962400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Познавательно-исследовательская деятельность</a:t>
            </a:r>
            <a:endParaRPr lang="ru-RU" sz="2200" dirty="0"/>
          </a:p>
        </p:txBody>
      </p:sp>
      <p:pic>
        <p:nvPicPr>
          <p:cNvPr id="6" name="Рисунок 5" descr="17110385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1000108"/>
            <a:ext cx="2085975" cy="292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711038622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4143380"/>
            <a:ext cx="2014536" cy="2543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71103868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60" y="1000108"/>
            <a:ext cx="2143140" cy="285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71103889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8" y="4071942"/>
            <a:ext cx="207170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71103869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3174" y="2857496"/>
            <a:ext cx="3500462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7543800" cy="56388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/>
              <a:t>		</a:t>
            </a:r>
            <a:r>
              <a:rPr lang="ru-RU" sz="2400" b="1" dirty="0" smtClean="0"/>
              <a:t>Структура  детского сада</a:t>
            </a:r>
            <a:br>
              <a:rPr lang="ru-RU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В дошкольном учреждении функционирует 22 группы</a:t>
            </a:r>
            <a:br>
              <a:rPr lang="ru-RU" sz="2400" dirty="0" smtClean="0"/>
            </a:br>
            <a:r>
              <a:rPr lang="ru-RU" sz="2400" dirty="0" smtClean="0"/>
              <a:t>из них:</a:t>
            </a:r>
            <a:br>
              <a:rPr lang="ru-RU" sz="2400" dirty="0" smtClean="0"/>
            </a:br>
            <a:r>
              <a:rPr lang="ru-RU" sz="2400" dirty="0" smtClean="0"/>
              <a:t>группа раннего возраста</a:t>
            </a:r>
            <a:r>
              <a:rPr lang="en-US" sz="2400" dirty="0" smtClean="0"/>
              <a:t> </a:t>
            </a:r>
            <a:r>
              <a:rPr lang="ru-RU" sz="2400" dirty="0" smtClean="0"/>
              <a:t>-1</a:t>
            </a:r>
            <a:br>
              <a:rPr lang="ru-RU" sz="2400" dirty="0" smtClean="0"/>
            </a:br>
            <a:r>
              <a:rPr lang="en-US" sz="2400" dirty="0" smtClean="0"/>
              <a:t>I </a:t>
            </a:r>
            <a:r>
              <a:rPr lang="ru-RU" sz="2400" dirty="0" smtClean="0"/>
              <a:t>младшая группа </a:t>
            </a:r>
            <a:r>
              <a:rPr lang="ru-RU" sz="2400" smtClean="0"/>
              <a:t>– </a:t>
            </a:r>
            <a:r>
              <a:rPr lang="ru-RU" sz="2400" dirty="0" smtClean="0"/>
              <a:t>4</a:t>
            </a:r>
            <a:br>
              <a:rPr lang="ru-RU" sz="2400" dirty="0" smtClean="0"/>
            </a:br>
            <a:r>
              <a:rPr lang="en-US" sz="2400" dirty="0" smtClean="0"/>
              <a:t>II </a:t>
            </a:r>
            <a:r>
              <a:rPr lang="ru-RU" sz="2400" dirty="0" smtClean="0"/>
              <a:t>младшая группа - 4</a:t>
            </a:r>
            <a:br>
              <a:rPr lang="ru-RU" sz="2400" dirty="0" smtClean="0"/>
            </a:br>
            <a:r>
              <a:rPr lang="ru-RU" sz="2400" dirty="0" smtClean="0"/>
              <a:t>средняя группа - 3</a:t>
            </a:r>
            <a:br>
              <a:rPr lang="ru-RU" sz="2400" dirty="0" smtClean="0"/>
            </a:br>
            <a:r>
              <a:rPr lang="ru-RU" sz="2400" dirty="0" smtClean="0"/>
              <a:t>старшая группа - 5</a:t>
            </a:r>
            <a:br>
              <a:rPr lang="ru-RU" sz="2400" dirty="0" smtClean="0"/>
            </a:br>
            <a:r>
              <a:rPr lang="ru-RU" sz="2400" dirty="0" smtClean="0"/>
              <a:t>подготовительная к школе группа</a:t>
            </a:r>
            <a:r>
              <a:rPr lang="en-US" sz="2400" dirty="0" smtClean="0"/>
              <a:t> </a:t>
            </a:r>
            <a:r>
              <a:rPr lang="ru-RU" sz="2400" dirty="0" smtClean="0"/>
              <a:t>– </a:t>
            </a:r>
            <a:r>
              <a:rPr lang="en-US" sz="2400" dirty="0" smtClean="0"/>
              <a:t>5</a:t>
            </a:r>
            <a:br>
              <a:rPr lang="en-US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Детский </a:t>
            </a:r>
            <a:r>
              <a:rPr lang="en-US" sz="2400" dirty="0" smtClean="0"/>
              <a:t> </a:t>
            </a:r>
            <a:r>
              <a:rPr lang="ru-RU" sz="2400" dirty="0" smtClean="0"/>
              <a:t>сад </a:t>
            </a:r>
            <a:r>
              <a:rPr lang="en-US" sz="2400" dirty="0" smtClean="0"/>
              <a:t> </a:t>
            </a:r>
            <a:r>
              <a:rPr lang="ru-RU" sz="2400" dirty="0" smtClean="0"/>
              <a:t>имеет </a:t>
            </a:r>
            <a:r>
              <a:rPr lang="en-US" sz="2400" dirty="0" smtClean="0"/>
              <a:t>  </a:t>
            </a:r>
            <a:r>
              <a:rPr lang="ru-RU" sz="2400" dirty="0" smtClean="0"/>
              <a:t>два </a:t>
            </a:r>
            <a:r>
              <a:rPr lang="en-US" sz="2400" dirty="0" smtClean="0"/>
              <a:t>  </a:t>
            </a:r>
            <a:r>
              <a:rPr lang="ru-RU" sz="2400" dirty="0" smtClean="0"/>
              <a:t>корпуса, </a:t>
            </a:r>
            <a:r>
              <a:rPr lang="en-US" sz="2400" dirty="0" smtClean="0"/>
              <a:t>   </a:t>
            </a:r>
            <a:r>
              <a:rPr lang="ru-RU" sz="2400" dirty="0" smtClean="0"/>
              <a:t>которые</a:t>
            </a:r>
            <a:r>
              <a:rPr lang="en-US" sz="2400" dirty="0" smtClean="0"/>
              <a:t>  </a:t>
            </a:r>
            <a:r>
              <a:rPr lang="ru-RU" sz="2400" dirty="0" smtClean="0"/>
              <a:t> оснащены спортивными</a:t>
            </a:r>
            <a:r>
              <a:rPr lang="en-US" sz="2400" dirty="0" smtClean="0"/>
              <a:t> </a:t>
            </a:r>
            <a:r>
              <a:rPr lang="ru-RU" sz="2400" dirty="0" smtClean="0"/>
              <a:t> и</a:t>
            </a:r>
            <a:r>
              <a:rPr lang="en-US" sz="2400" dirty="0" smtClean="0"/>
              <a:t> </a:t>
            </a:r>
            <a:r>
              <a:rPr lang="ru-RU" sz="2400" dirty="0" smtClean="0"/>
              <a:t> музыкальными залами.</a:t>
            </a:r>
            <a:br>
              <a:rPr lang="ru-RU" sz="2400" dirty="0" smtClean="0"/>
            </a:br>
            <a:r>
              <a:rPr lang="ru-RU" sz="2400" dirty="0" smtClean="0"/>
              <a:t>     На </a:t>
            </a:r>
            <a:r>
              <a:rPr lang="en-US" sz="2400" dirty="0" smtClean="0"/>
              <a:t>    </a:t>
            </a:r>
            <a:r>
              <a:rPr lang="ru-RU" sz="2400" dirty="0" smtClean="0"/>
              <a:t>территории</a:t>
            </a:r>
            <a:r>
              <a:rPr lang="en-US" sz="2400" dirty="0" smtClean="0"/>
              <a:t>   </a:t>
            </a:r>
            <a:r>
              <a:rPr lang="ru-RU" sz="2400" dirty="0" smtClean="0"/>
              <a:t> ДОО </a:t>
            </a:r>
            <a:r>
              <a:rPr lang="en-US" sz="2400" dirty="0" smtClean="0"/>
              <a:t>   </a:t>
            </a:r>
            <a:r>
              <a:rPr lang="ru-RU" sz="2400" dirty="0" smtClean="0"/>
              <a:t>расположены</a:t>
            </a:r>
            <a:r>
              <a:rPr lang="en-US" sz="2400" dirty="0" smtClean="0"/>
              <a:t>   </a:t>
            </a:r>
            <a:r>
              <a:rPr lang="ru-RU" sz="2400" dirty="0" smtClean="0"/>
              <a:t> физкультурная площадка, </a:t>
            </a:r>
            <a:r>
              <a:rPr lang="en-US" sz="2400" dirty="0" smtClean="0"/>
              <a:t>    </a:t>
            </a:r>
            <a:r>
              <a:rPr lang="ru-RU" sz="2400" dirty="0" smtClean="0"/>
              <a:t>площадка</a:t>
            </a:r>
            <a:r>
              <a:rPr lang="en-US" sz="2400" dirty="0" smtClean="0"/>
              <a:t>     </a:t>
            </a:r>
            <a:r>
              <a:rPr lang="ru-RU" sz="2400" dirty="0" smtClean="0"/>
              <a:t> для</a:t>
            </a:r>
            <a:r>
              <a:rPr lang="en-US" sz="2400" dirty="0" smtClean="0"/>
              <a:t>     </a:t>
            </a:r>
            <a:r>
              <a:rPr lang="ru-RU" sz="2400" dirty="0" smtClean="0"/>
              <a:t> баскетбола</a:t>
            </a:r>
            <a:r>
              <a:rPr lang="en-US" sz="2400" dirty="0" smtClean="0"/>
              <a:t>    </a:t>
            </a:r>
            <a:r>
              <a:rPr lang="ru-RU" sz="2400" dirty="0" smtClean="0"/>
              <a:t> и</a:t>
            </a:r>
            <a:r>
              <a:rPr lang="en-US" sz="2400" dirty="0" smtClean="0"/>
              <a:t>    </a:t>
            </a:r>
            <a:r>
              <a:rPr lang="ru-RU" sz="2400" dirty="0" smtClean="0"/>
              <a:t> футбола, туристическая тропа, «Тропа здоровья» и огород.</a:t>
            </a:r>
            <a:br>
              <a:rPr lang="ru-RU" sz="2400" dirty="0" smtClean="0"/>
            </a:br>
            <a:r>
              <a:rPr lang="ru-RU" sz="2400" dirty="0" smtClean="0"/>
              <a:t>     Детский сад посещают более 700 воспитанников.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Прогулочные участки</a:t>
            </a:r>
            <a:endParaRPr lang="ru-RU" sz="2200" dirty="0"/>
          </a:p>
        </p:txBody>
      </p:sp>
      <p:pic>
        <p:nvPicPr>
          <p:cNvPr id="8193" name="Picture 1" descr="H:\2 Образцовый сад\территория\DSC_0086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594" y="1214422"/>
            <a:ext cx="3843340" cy="265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H:\слайды образцовый детский сад\РППС\МАДОУ дс 38 (2)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57752" y="1214422"/>
            <a:ext cx="3904985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H:\слайды образцовый детский сад\РППС\МАДОУ дс 38 (10)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857752" y="4143380"/>
            <a:ext cx="3849019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71104044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4143380"/>
            <a:ext cx="385765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17110396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3357562"/>
            <a:ext cx="4214842" cy="3286148"/>
          </a:xfrm>
          <a:prstGeom prst="rect">
            <a:avLst/>
          </a:prstGeom>
        </p:spPr>
      </p:pic>
      <p:pic>
        <p:nvPicPr>
          <p:cNvPr id="8" name="Рисунок 7" descr="17110396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500042"/>
            <a:ext cx="4214842" cy="2786082"/>
          </a:xfrm>
          <a:prstGeom prst="rect">
            <a:avLst/>
          </a:prstGeom>
        </p:spPr>
      </p:pic>
      <p:pic>
        <p:nvPicPr>
          <p:cNvPr id="9" name="Рисунок 8" descr="17110396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500042"/>
            <a:ext cx="3857652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Территория детского сада</a:t>
            </a:r>
            <a:endParaRPr lang="ru-RU" sz="2200" dirty="0"/>
          </a:p>
        </p:txBody>
      </p:sp>
      <p:pic>
        <p:nvPicPr>
          <p:cNvPr id="9" name="Рисунок 8" descr="17110404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1142984"/>
            <a:ext cx="235745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7110404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1142984"/>
            <a:ext cx="2995613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71104049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4286256"/>
            <a:ext cx="235745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171104049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22" y="4286256"/>
            <a:ext cx="292895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171104045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96" y="4286256"/>
            <a:ext cx="2662236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171104044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96" y="1142984"/>
            <a:ext cx="2643206" cy="285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1905000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/>
              <a:t>     Детский сад активно взаимодействует с социумом города: музеями, школами, библиотеками. Проводит совместные мероприятия и экскурсии для дошкольников, создавая у воспитанников целостное восприятие об окружающем мире.</a:t>
            </a:r>
            <a:endParaRPr lang="ru-RU" sz="2200" dirty="0"/>
          </a:p>
        </p:txBody>
      </p:sp>
      <p:pic>
        <p:nvPicPr>
          <p:cNvPr id="6145" name="Picture 1" descr="H:\2 Образцовый сад\экскурсии с детьми\картинная галерея Мирас.JPG"/>
          <p:cNvPicPr>
            <a:picLocks noChangeAspect="1" noChangeArrowheads="1"/>
          </p:cNvPicPr>
          <p:nvPr/>
        </p:nvPicPr>
        <p:blipFill>
          <a:blip r:embed="rId3" cstate="print"/>
          <a:srcRect t="15119"/>
          <a:stretch>
            <a:fillRect/>
          </a:stretch>
        </p:blipFill>
        <p:spPr bwMode="auto">
          <a:xfrm>
            <a:off x="381000" y="1828800"/>
            <a:ext cx="3780000" cy="213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H:\2 Образцовый сад\экскурсии с детьми\экскурсии с детьми.JPG"/>
          <p:cNvPicPr>
            <a:picLocks noChangeAspect="1" noChangeArrowheads="1"/>
          </p:cNvPicPr>
          <p:nvPr/>
        </p:nvPicPr>
        <p:blipFill>
          <a:blip r:embed="rId4" cstate="print"/>
          <a:srcRect t="12095"/>
          <a:stretch>
            <a:fillRect/>
          </a:stretch>
        </p:blipFill>
        <p:spPr bwMode="auto">
          <a:xfrm>
            <a:off x="4800600" y="1828800"/>
            <a:ext cx="3780000" cy="221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H:\2 Образцовый сад\экскурсии с детьми\экскурсия с детьми.JPG"/>
          <p:cNvPicPr>
            <a:picLocks noChangeAspect="1" noChangeArrowheads="1"/>
          </p:cNvPicPr>
          <p:nvPr/>
        </p:nvPicPr>
        <p:blipFill>
          <a:blip r:embed="rId5" cstate="print"/>
          <a:srcRect t="9071"/>
          <a:stretch>
            <a:fillRect/>
          </a:stretch>
        </p:blipFill>
        <p:spPr bwMode="auto">
          <a:xfrm>
            <a:off x="381000" y="4343400"/>
            <a:ext cx="3780000" cy="229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H:\2 Образцовый сад\экскурсии с детьми\DSC_0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267200"/>
            <a:ext cx="3627600" cy="241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Тематические выставки</a:t>
            </a:r>
            <a:endParaRPr lang="ru-RU" sz="2200" dirty="0"/>
          </a:p>
        </p:txBody>
      </p:sp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071942"/>
            <a:ext cx="4376928" cy="2571768"/>
          </a:xfrm>
          <a:prstGeom prst="rect">
            <a:avLst/>
          </a:prstGeom>
        </p:spPr>
      </p:pic>
      <p:pic>
        <p:nvPicPr>
          <p:cNvPr id="10" name="Рисунок 9" descr="Рисунок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4071942"/>
            <a:ext cx="4200144" cy="2571768"/>
          </a:xfrm>
          <a:prstGeom prst="rect">
            <a:avLst/>
          </a:prstGeom>
        </p:spPr>
      </p:pic>
      <p:pic>
        <p:nvPicPr>
          <p:cNvPr id="11" name="Рисунок 10" descr="Рисунок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08" y="1142984"/>
            <a:ext cx="5017008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/>
              <a:t>     Педагоги ДОО участвуют с детьми в городских, региональных, федеральных конкурсах и фестивалях. Являются лауреатами и победителями творческих, интеллектуальных и спортивных конкурсов</a:t>
            </a:r>
            <a:endParaRPr lang="ru-RU" sz="2400" dirty="0"/>
          </a:p>
        </p:txBody>
      </p:sp>
      <p:pic>
        <p:nvPicPr>
          <p:cNvPr id="15361" name="Picture 1" descr="H:\дипломы\детские\туз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2438400" cy="3429000"/>
          </a:xfrm>
          <a:prstGeom prst="rect">
            <a:avLst/>
          </a:prstGeom>
          <a:noFill/>
        </p:spPr>
      </p:pic>
      <p:pic>
        <p:nvPicPr>
          <p:cNvPr id="15363" name="Picture 3" descr="H:\дипломы\детские конкурсы творческие\региональный конкурс Валиахметова Л.М..jpg"/>
          <p:cNvPicPr>
            <a:picLocks noChangeAspect="1" noChangeArrowheads="1"/>
          </p:cNvPicPr>
          <p:nvPr/>
        </p:nvPicPr>
        <p:blipFill>
          <a:blip r:embed="rId4" cstate="print"/>
          <a:srcRect t="16667" b="18889"/>
          <a:stretch>
            <a:fillRect/>
          </a:stretch>
        </p:blipFill>
        <p:spPr bwMode="auto">
          <a:xfrm>
            <a:off x="3048000" y="2133600"/>
            <a:ext cx="2439829" cy="3367784"/>
          </a:xfrm>
          <a:prstGeom prst="rect">
            <a:avLst/>
          </a:prstGeom>
          <a:noFill/>
        </p:spPr>
      </p:pic>
      <p:pic>
        <p:nvPicPr>
          <p:cNvPr id="15364" name="Picture 4" descr="H:\дипломы\детские ПДД\диплом глобу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133600"/>
            <a:ext cx="2497158" cy="3327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Достижения детей в творческих конкурсах</a:t>
            </a:r>
            <a:endParaRPr lang="ru-RU" sz="2200" dirty="0"/>
          </a:p>
        </p:txBody>
      </p:sp>
      <p:pic>
        <p:nvPicPr>
          <p:cNvPr id="14338" name="Picture 2" descr="H:\дипломы\детские техническое творчество\ДИПЛОМ техическое творчество.tif"/>
          <p:cNvPicPr>
            <a:picLocks noChangeAspect="1" noChangeArrowheads="1"/>
          </p:cNvPicPr>
          <p:nvPr/>
        </p:nvPicPr>
        <p:blipFill>
          <a:blip r:embed="rId3" cstate="print"/>
          <a:srcRect t="2222" r="3797" b="3333"/>
          <a:stretch>
            <a:fillRect/>
          </a:stretch>
        </p:blipFill>
        <p:spPr bwMode="auto">
          <a:xfrm>
            <a:off x="6858000" y="762000"/>
            <a:ext cx="2127952" cy="2895600"/>
          </a:xfrm>
          <a:prstGeom prst="rect">
            <a:avLst/>
          </a:prstGeom>
          <a:noFill/>
        </p:spPr>
      </p:pic>
      <p:pic>
        <p:nvPicPr>
          <p:cNvPr id="13" name="Рисунок 12" descr="C:\Users\Home\Desktop\для к\дети\диплом 22.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214310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Home\Desktop\для к\дети\Диплом Новая жизнь старых вещей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786190"/>
            <a:ext cx="20717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Home\Desktop\для к\дети\Диплом к-са Бескрайний космос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57628"/>
            <a:ext cx="200026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Home\Desktop\для к\дети\диплом.jpg"/>
          <p:cNvPicPr/>
          <p:nvPr/>
        </p:nvPicPr>
        <p:blipFill>
          <a:blip r:embed="rId7" cstate="print"/>
          <a:srcRect l="987"/>
          <a:stretch>
            <a:fillRect/>
          </a:stretch>
        </p:blipFill>
        <p:spPr bwMode="auto">
          <a:xfrm>
            <a:off x="285720" y="3786190"/>
            <a:ext cx="185738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Home\Desktop\для к\дети\2024-03-09_14-01-36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857232"/>
            <a:ext cx="178595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Home\Desktop\для к\дети\2024-03-09_14-02-44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857232"/>
            <a:ext cx="192882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Home\Desktop\для к\дети\диплос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298" y="3857628"/>
            <a:ext cx="178595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Достижения детей в танцевальных и спортивных конкурсах</a:t>
            </a:r>
            <a:endParaRPr lang="ru-RU" sz="2200" dirty="0"/>
          </a:p>
        </p:txBody>
      </p:sp>
      <p:pic>
        <p:nvPicPr>
          <p:cNvPr id="13313" name="Picture 1" descr="H:\дипломы\детские\Ахметова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81800" y="1857364"/>
            <a:ext cx="2199013" cy="3044189"/>
          </a:xfrm>
          <a:prstGeom prst="rect">
            <a:avLst/>
          </a:prstGeom>
          <a:noFill/>
        </p:spPr>
      </p:pic>
      <p:pic>
        <p:nvPicPr>
          <p:cNvPr id="13314" name="Picture 2" descr="H:\дипломы\детские конкурсы творческие\1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1830699"/>
            <a:ext cx="2237682" cy="3164898"/>
          </a:xfrm>
          <a:prstGeom prst="rect">
            <a:avLst/>
          </a:prstGeom>
          <a:noFill/>
        </p:spPr>
      </p:pic>
      <p:pic>
        <p:nvPicPr>
          <p:cNvPr id="13315" name="Picture 3" descr="H:\дипломы\детские конкурсы творческие\3.jpeg"/>
          <p:cNvPicPr>
            <a:picLocks noChangeAspect="1" noChangeArrowheads="1"/>
          </p:cNvPicPr>
          <p:nvPr/>
        </p:nvPicPr>
        <p:blipFill>
          <a:blip r:embed="rId5" cstate="print"/>
          <a:srcRect r="3758"/>
          <a:stretch>
            <a:fillRect/>
          </a:stretch>
        </p:blipFill>
        <p:spPr bwMode="auto">
          <a:xfrm>
            <a:off x="4495800" y="1828800"/>
            <a:ext cx="2220295" cy="3200400"/>
          </a:xfrm>
          <a:prstGeom prst="rect">
            <a:avLst/>
          </a:prstGeom>
          <a:noFill/>
        </p:spPr>
      </p:pic>
      <p:pic>
        <p:nvPicPr>
          <p:cNvPr id="13316" name="Picture 4" descr="H:\дипломы\детские конкурсы творческие\4.jpeg"/>
          <p:cNvPicPr>
            <a:picLocks noChangeAspect="1" noChangeArrowheads="1"/>
          </p:cNvPicPr>
          <p:nvPr/>
        </p:nvPicPr>
        <p:blipFill>
          <a:blip r:embed="rId6" cstate="print"/>
          <a:srcRect r="3758"/>
          <a:stretch>
            <a:fillRect/>
          </a:stretch>
        </p:blipFill>
        <p:spPr bwMode="auto">
          <a:xfrm>
            <a:off x="2286000" y="1905000"/>
            <a:ext cx="2114566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Достижения в интеллектуальных конкурсах</a:t>
            </a:r>
            <a:endParaRPr lang="ru-RU" sz="2200" dirty="0"/>
          </a:p>
        </p:txBody>
      </p:sp>
      <p:pic>
        <p:nvPicPr>
          <p:cNvPr id="12290" name="Picture 2" descr="H:\дипломы\детские\туз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4469" y="1137198"/>
            <a:ext cx="2347093" cy="330059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6" t="7778" b="4445"/>
          <a:stretch/>
        </p:blipFill>
        <p:spPr>
          <a:xfrm rot="5400000">
            <a:off x="6289127" y="4135488"/>
            <a:ext cx="3150487" cy="2109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7" t="6666" r="230" b="1111"/>
          <a:stretch/>
        </p:blipFill>
        <p:spPr>
          <a:xfrm rot="5400000">
            <a:off x="1992354" y="4149652"/>
            <a:ext cx="3168404" cy="2228623"/>
          </a:xfrm>
          <a:prstGeom prst="rect">
            <a:avLst/>
          </a:prstGeom>
        </p:spPr>
      </p:pic>
      <p:pic>
        <p:nvPicPr>
          <p:cNvPr id="10" name="Рисунок 9" descr="C:\Users\Home\Desktop\для к\дети\диплом шашки 20 октября 2022г.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071546"/>
            <a:ext cx="207170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Достижения педагогов в городских, республиканских и федеральных конкурсах</a:t>
            </a:r>
            <a:endParaRPr lang="ru-RU" sz="2200" dirty="0"/>
          </a:p>
        </p:txBody>
      </p:sp>
      <p:pic>
        <p:nvPicPr>
          <p:cNvPr id="12" name="Рисунок 11" descr="C:\Users\Home\Desktop\для к\Сотрудники\Валиахметова Л.М. ее величество вес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Home\Desktop\для к\Сотрудники\диплом День республи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500174"/>
            <a:ext cx="207170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Home\Desktop\для к\Сотрудники\диплом мой край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500174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Home\Desktop\для к\Сотрудники\Имамова И.Р..jpg"/>
          <p:cNvPicPr/>
          <p:nvPr/>
        </p:nvPicPr>
        <p:blipFill>
          <a:blip r:embed="rId6" cstate="print"/>
          <a:srcRect t="3351" r="2540"/>
          <a:stretch>
            <a:fillRect/>
          </a:stretch>
        </p:blipFill>
        <p:spPr bwMode="auto">
          <a:xfrm>
            <a:off x="6786578" y="1500174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Home\Desktop\для к\Сотрудники\2024-03-10_10-37-54.png"/>
          <p:cNvPicPr/>
          <p:nvPr/>
        </p:nvPicPr>
        <p:blipFill>
          <a:blip r:embed="rId7" cstate="print"/>
          <a:srcRect l="2182" t="1288"/>
          <a:stretch>
            <a:fillRect/>
          </a:stretch>
        </p:blipFill>
        <p:spPr bwMode="auto">
          <a:xfrm rot="5400000">
            <a:off x="1428728" y="3857628"/>
            <a:ext cx="214314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Home\Desktop\для к\Сотрудники\2024-03-10_10-43-4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214942" y="3714752"/>
            <a:ext cx="214314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905000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    В нашем дружном и большом коллективе работают 40 воспитателей,  2 старших воспитателя, 2 музыкальных руководителя, 2 педагога-психолога, 2</a:t>
            </a:r>
            <a:r>
              <a:rPr lang="en-US" sz="2200" dirty="0" smtClean="0"/>
              <a:t> </a:t>
            </a:r>
            <a:r>
              <a:rPr lang="ru-RU" sz="2200" dirty="0" smtClean="0"/>
              <a:t>инструктора по физической культуре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4" t="13750" r="2873" b="7500"/>
          <a:stretch/>
        </p:blipFill>
        <p:spPr>
          <a:xfrm>
            <a:off x="304799" y="1911824"/>
            <a:ext cx="8534401" cy="48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 descr="C:\Users\Home\Desktop\для к\Сотрудники\Латыпова Н.К. талант, душ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2000264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Home\Desktop\для к\Сотрудники\Педагогический лайфхак.jpg"/>
          <p:cNvPicPr/>
          <p:nvPr/>
        </p:nvPicPr>
        <p:blipFill>
          <a:blip r:embed="rId4" cstate="print"/>
          <a:srcRect l="2440" t="1780" r="2569" b="687"/>
          <a:stretch>
            <a:fillRect/>
          </a:stretch>
        </p:blipFill>
        <p:spPr bwMode="auto">
          <a:xfrm>
            <a:off x="2571736" y="2786058"/>
            <a:ext cx="1857388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Home\Desktop\для к\Сотрудники\современный урок Казакова М.С.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57232"/>
            <a:ext cx="192882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Home\Desktop\для к\Сотрудники\ТАНЕЦ.jpg"/>
          <p:cNvPicPr/>
          <p:nvPr/>
        </p:nvPicPr>
        <p:blipFill>
          <a:blip r:embed="rId6" cstate="print"/>
          <a:srcRect t="3037"/>
          <a:stretch>
            <a:fillRect/>
          </a:stretch>
        </p:blipFill>
        <p:spPr bwMode="auto">
          <a:xfrm>
            <a:off x="6715140" y="2786058"/>
            <a:ext cx="2000264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660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</a:t>
            </a:r>
            <a:endParaRPr lang="ru-RU" dirty="0"/>
          </a:p>
        </p:txBody>
      </p:sp>
      <p:pic>
        <p:nvPicPr>
          <p:cNvPr id="3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Home\Desktop\для к\коллектив\детский сад года удостоверение.jpg"/>
          <p:cNvPicPr/>
          <p:nvPr/>
        </p:nvPicPr>
        <p:blipFill>
          <a:blip r:embed="rId3" cstate="print"/>
          <a:srcRect t="1780"/>
          <a:stretch>
            <a:fillRect/>
          </a:stretch>
        </p:blipFill>
        <p:spPr bwMode="auto">
          <a:xfrm>
            <a:off x="357158" y="285728"/>
            <a:ext cx="1928826" cy="282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Home\Desktop\для к\коллектив\детский сад года.jpg"/>
          <p:cNvPicPr/>
          <p:nvPr/>
        </p:nvPicPr>
        <p:blipFill>
          <a:blip r:embed="rId4" cstate="print"/>
          <a:srcRect l="4010" t="2618" r="3711" b="1235"/>
          <a:stretch>
            <a:fillRect/>
          </a:stretch>
        </p:blipFill>
        <p:spPr bwMode="auto">
          <a:xfrm>
            <a:off x="2428860" y="285728"/>
            <a:ext cx="192882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Home\Desktop\для к\коллектив\Зимнее королевство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429000"/>
            <a:ext cx="2071702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Home\Desktop\для к\коллектив\Новогодний арт - дизайн.jpg"/>
          <p:cNvPicPr/>
          <p:nvPr/>
        </p:nvPicPr>
        <p:blipFill>
          <a:blip r:embed="rId6" cstate="print"/>
          <a:srcRect l="4183" t="1571"/>
          <a:stretch>
            <a:fillRect/>
          </a:stretch>
        </p:blipFill>
        <p:spPr bwMode="auto">
          <a:xfrm>
            <a:off x="428596" y="3429000"/>
            <a:ext cx="185738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Home\Desktop\для к\коллектив\образцовые условия ИЗО.jpg"/>
          <p:cNvPicPr/>
          <p:nvPr/>
        </p:nvPicPr>
        <p:blipFill>
          <a:blip r:embed="rId7" cstate="print"/>
          <a:srcRect l="2149" t="1257"/>
          <a:stretch>
            <a:fillRect/>
          </a:stretch>
        </p:blipFill>
        <p:spPr bwMode="auto">
          <a:xfrm>
            <a:off x="4572000" y="285728"/>
            <a:ext cx="192882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Home\Desktop\для к\коллектив\повтори шедервр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285728"/>
            <a:ext cx="207170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Home\Desktop\для к\коллектив\диплом 3 место приемк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107520" y="2964654"/>
            <a:ext cx="2714643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6019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15295" y="2967335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Спасибо за внимание!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Молодые специалисты</a:t>
            </a:r>
            <a:endParaRPr lang="ru-RU" sz="2200" b="1" dirty="0"/>
          </a:p>
        </p:txBody>
      </p:sp>
      <p:sp>
        <p:nvSpPr>
          <p:cNvPr id="3076" name="AutoShape 4" descr="https://apf.mail.ru/cgi-bin/readmsg?id=16468872760039353840;0;11&amp;exif=1&amp;full=1&amp;x-email=vyatkina-1998%40list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3286124"/>
            <a:ext cx="328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                     </a:t>
            </a:r>
            <a:r>
              <a:rPr lang="ru-RU" b="1" dirty="0" err="1" smtClean="0"/>
              <a:t>Загидуллина</a:t>
            </a:r>
            <a:r>
              <a:rPr lang="ru-RU" b="1" dirty="0" smtClean="0"/>
              <a:t> А.Б.</a:t>
            </a:r>
            <a:endParaRPr lang="ru-RU" b="1" dirty="0"/>
          </a:p>
        </p:txBody>
      </p:sp>
      <p:pic>
        <p:nvPicPr>
          <p:cNvPr id="3083" name="Picture 11" descr="H:\IMG-20220309-WA0008.jpg"/>
          <p:cNvPicPr>
            <a:picLocks noChangeAspect="1" noChangeArrowheads="1"/>
          </p:cNvPicPr>
          <p:nvPr/>
        </p:nvPicPr>
        <p:blipFill>
          <a:blip r:embed="rId3" cstate="print"/>
          <a:srcRect l="9407" t="3528" r="20037"/>
          <a:stretch>
            <a:fillRect/>
          </a:stretch>
        </p:blipFill>
        <p:spPr bwMode="auto">
          <a:xfrm>
            <a:off x="6312568" y="3714752"/>
            <a:ext cx="1759894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286000" y="3286124"/>
            <a:ext cx="378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                     </a:t>
            </a:r>
            <a:r>
              <a:rPr lang="ru-RU" b="1" dirty="0" err="1" smtClean="0"/>
              <a:t>Фатхутдинова</a:t>
            </a:r>
            <a:r>
              <a:rPr lang="ru-RU" b="1" dirty="0" smtClean="0"/>
              <a:t> Л.Р.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95800" y="3286124"/>
            <a:ext cx="379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                            </a:t>
            </a:r>
            <a:r>
              <a:rPr lang="ru-RU" b="1" dirty="0" err="1" smtClean="0"/>
              <a:t>Аксяева</a:t>
            </a:r>
            <a:r>
              <a:rPr lang="ru-RU" b="1" dirty="0" smtClean="0"/>
              <a:t> Э.Л. 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041388" y="617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/>
              <a:t>Васингина</a:t>
            </a:r>
            <a:r>
              <a:rPr lang="ru-RU" b="1" dirty="0" smtClean="0"/>
              <a:t> В.К.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611158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Гузаирова</a:t>
            </a:r>
            <a:r>
              <a:rPr lang="ru-RU" b="1" dirty="0" smtClean="0"/>
              <a:t> А.С. 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14414" y="6172200"/>
            <a:ext cx="203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Имаева</a:t>
            </a:r>
            <a:r>
              <a:rPr lang="ru-RU" b="1" dirty="0" smtClean="0"/>
              <a:t> Э.Э. 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09" t="14445" r="1060"/>
          <a:stretch/>
        </p:blipFill>
        <p:spPr>
          <a:xfrm>
            <a:off x="3857620" y="928670"/>
            <a:ext cx="1908929" cy="2216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36" t="10514" r="7007" b="-468"/>
          <a:stretch/>
        </p:blipFill>
        <p:spPr>
          <a:xfrm>
            <a:off x="1357290" y="928670"/>
            <a:ext cx="1823329" cy="2288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0" name="AutoShape 2" descr="IMG-20240312-WA01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IMG-20240312-WA01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 descr="IMG-20240312-WA01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3786190"/>
            <a:ext cx="1857375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 descr="IMG-20240312-WA01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857232"/>
            <a:ext cx="1775217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 descr="IMG-20240312-WA013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85852" y="3786190"/>
            <a:ext cx="1842189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Стажисты</a:t>
            </a:r>
            <a:endParaRPr lang="ru-RU" sz="2400" b="1" dirty="0"/>
          </a:p>
        </p:txBody>
      </p:sp>
      <p:pic>
        <p:nvPicPr>
          <p:cNvPr id="1026" name="Picture 2" descr="H:\IMG-20220309-WA0012.jpg"/>
          <p:cNvPicPr>
            <a:picLocks noChangeAspect="1" noChangeArrowheads="1"/>
          </p:cNvPicPr>
          <p:nvPr/>
        </p:nvPicPr>
        <p:blipFill>
          <a:blip r:embed="rId3" cstate="print"/>
          <a:srcRect l="7686" t="18143" r="3930"/>
          <a:stretch>
            <a:fillRect/>
          </a:stretch>
        </p:blipFill>
        <p:spPr bwMode="auto">
          <a:xfrm>
            <a:off x="1428728" y="785794"/>
            <a:ext cx="2141047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H:\IMG-20220309-WA0013.jpg"/>
          <p:cNvPicPr>
            <a:picLocks noChangeAspect="1" noChangeArrowheads="1"/>
          </p:cNvPicPr>
          <p:nvPr/>
        </p:nvPicPr>
        <p:blipFill>
          <a:blip r:embed="rId4" cstate="print"/>
          <a:srcRect t="14753" r="2560"/>
          <a:stretch>
            <a:fillRect/>
          </a:stretch>
        </p:blipFill>
        <p:spPr bwMode="auto">
          <a:xfrm>
            <a:off x="5214942" y="3929066"/>
            <a:ext cx="1993749" cy="2443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:\IMG-20220309-WA0016.jpg"/>
          <p:cNvPicPr>
            <a:picLocks noChangeAspect="1" noChangeArrowheads="1"/>
          </p:cNvPicPr>
          <p:nvPr/>
        </p:nvPicPr>
        <p:blipFill>
          <a:blip r:embed="rId5" cstate="print"/>
          <a:srcRect l="3212" t="12095" r="13288"/>
          <a:stretch>
            <a:fillRect/>
          </a:stretch>
        </p:blipFill>
        <p:spPr bwMode="auto">
          <a:xfrm>
            <a:off x="5286380" y="785794"/>
            <a:ext cx="1981200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H:\IMG-20220309-WA0015.jpg"/>
          <p:cNvPicPr>
            <a:picLocks noChangeAspect="1" noChangeArrowheads="1"/>
          </p:cNvPicPr>
          <p:nvPr/>
        </p:nvPicPr>
        <p:blipFill>
          <a:blip r:embed="rId6" cstate="print"/>
          <a:srcRect l="9107" t="32182" r="22783"/>
          <a:stretch>
            <a:fillRect/>
          </a:stretch>
        </p:blipFill>
        <p:spPr bwMode="auto">
          <a:xfrm>
            <a:off x="1357290" y="3929066"/>
            <a:ext cx="2133600" cy="2443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3400" y="3352800"/>
            <a:ext cx="3181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      </a:t>
            </a:r>
            <a:r>
              <a:rPr lang="ru-RU" b="1" dirty="0" smtClean="0"/>
              <a:t>   </a:t>
            </a:r>
            <a:r>
              <a:rPr lang="ru-RU" b="1" dirty="0" err="1" smtClean="0"/>
              <a:t>Хазиева</a:t>
            </a:r>
            <a:r>
              <a:rPr lang="ru-RU" b="1" dirty="0" smtClean="0"/>
              <a:t> Ф.Р.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9190" y="3352800"/>
            <a:ext cx="330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Набиуллина</a:t>
            </a:r>
            <a:r>
              <a:rPr lang="ru-RU" b="1" dirty="0" smtClean="0"/>
              <a:t> Ф.Р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6400800"/>
            <a:ext cx="296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         </a:t>
            </a:r>
            <a:r>
              <a:rPr lang="ru-RU" b="1" dirty="0" err="1" smtClean="0"/>
              <a:t>Саметова</a:t>
            </a:r>
            <a:r>
              <a:rPr lang="ru-RU" b="1" dirty="0" smtClean="0"/>
              <a:t> Е.А.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3438" y="6477000"/>
            <a:ext cx="300039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Зиатдинова</a:t>
            </a:r>
            <a:r>
              <a:rPr lang="ru-RU" b="1" dirty="0" smtClean="0"/>
              <a:t> М.А.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295400"/>
          </a:xfrm>
        </p:spPr>
        <p:txBody>
          <a:bodyPr>
            <a:noAutofit/>
          </a:bodyPr>
          <a:lstStyle/>
          <a:p>
            <a:pPr algn="just"/>
            <a:r>
              <a:rPr lang="ru-RU" sz="2050" dirty="0" smtClean="0"/>
              <a:t/>
            </a:r>
            <a:br>
              <a:rPr lang="ru-RU" sz="2050" dirty="0" smtClean="0"/>
            </a:br>
            <a:r>
              <a:rPr lang="ru-RU" sz="2050" dirty="0" smtClean="0"/>
              <a:t>     Педагоги ДОО регулярно проходят КПК, занимаются самообразованием. Делятся опытом работы с педагогами в формате круглых столов, педагогических конференций, </a:t>
            </a:r>
            <a:r>
              <a:rPr lang="ru-RU" sz="2050" dirty="0" err="1" smtClean="0"/>
              <a:t>вебинаров</a:t>
            </a:r>
            <a:r>
              <a:rPr lang="ru-RU" sz="2050" dirty="0" smtClean="0"/>
              <a:t>, мастер- классов.</a:t>
            </a:r>
            <a:endParaRPr lang="ru-RU" sz="2050" dirty="0"/>
          </a:p>
        </p:txBody>
      </p:sp>
      <p:pic>
        <p:nvPicPr>
          <p:cNvPr id="10" name="Рисунок 9" descr="17108725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500174"/>
            <a:ext cx="2762269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7108725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1500174"/>
            <a:ext cx="250033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71087246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1500174"/>
            <a:ext cx="285752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171087252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742" y="4000504"/>
            <a:ext cx="3376616" cy="253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171087254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52" y="4000504"/>
            <a:ext cx="342902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304800"/>
            <a:ext cx="7924800" cy="140176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      Музыкальные руководители осуществляют развитие музыкальных способностей детей, формируют художественно-эстетическое и патриотическое воспитание, организуют детям праздники</a:t>
            </a:r>
            <a:endParaRPr lang="ru-RU" sz="2200" dirty="0"/>
          </a:p>
        </p:txBody>
      </p:sp>
      <p:pic>
        <p:nvPicPr>
          <p:cNvPr id="15363" name="Picture 3" descr="G:\2 Образцовый сад\утренники\DSC_004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86314" y="1785926"/>
            <a:ext cx="3929089" cy="245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7108690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1785927"/>
            <a:ext cx="3857652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7108690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4429132"/>
            <a:ext cx="3857652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71086909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4" y="4429132"/>
            <a:ext cx="3929090" cy="221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3/1614773379_57-p-neitralnii-fon-dlya-prezentatsii-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/>
              <a:t>Наши праздники, </a:t>
            </a:r>
            <a:br>
              <a:rPr lang="ru-RU" sz="2500" dirty="0" smtClean="0"/>
            </a:br>
            <a:r>
              <a:rPr lang="ru-RU" sz="2500" dirty="0" smtClean="0"/>
              <a:t>вот такие  разные…</a:t>
            </a:r>
            <a:endParaRPr lang="ru-RU" sz="2500" dirty="0"/>
          </a:p>
        </p:txBody>
      </p:sp>
      <p:pic>
        <p:nvPicPr>
          <p:cNvPr id="16386" name="Picture 2" descr="G:\слайды образцовый детский сад\фото отчет\театр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883444"/>
            <a:ext cx="2724150" cy="2759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G:\слайды образцовый детский сад\инновационнаая площадка\Клубный час Космическая экспедиция МАДОУ дс 38 г. Нефтекамск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4000504"/>
            <a:ext cx="435608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https://sun9-17.userapi.com/impg/xSzaAZm7-LunRFdS0jGWFXR0NGZx4mdDWseocQ/UcUfJmXDzaM.jpg?size=1280x960&amp;quality=95&amp;sign=71d34e38eae158883b008d28d4937eb0&amp;type=album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628381" y="1295400"/>
            <a:ext cx="3852296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1" name="Picture 7" descr="https://sun9-88.userapi.com/impg/t5Ykd_E-8hDzyITr-uPTz5EMmHmCdMGGpCC0Yw/fTeDM8F6ysg.jpg?size=1280x958&amp;quality=96&amp;sign=7e4e1db512ea6ca0466b716ac2b4f62f&amp;type=album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857752" y="3980140"/>
            <a:ext cx="4088799" cy="259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3" name="Picture 9" descr="https://sun9-48.userapi.com/impf/B2CDT1J4pOc8BHHzYQJ1DP6L9d-izwLhygpWjA/PVQbQ5jeTH4.jpg?size=810x1080&amp;quality=96&amp;sign=8ab04d944192e9d7845108f1b12d23a2&amp;type=album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248400" y="1012031"/>
            <a:ext cx="2686050" cy="248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513</Words>
  <Application>Microsoft Office PowerPoint</Application>
  <PresentationFormat>Экран (4:3)</PresentationFormat>
  <Paragraphs>56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Office Theme</vt:lpstr>
      <vt:lpstr>Муниципальное автономное дошкольное образовательное учреждение детский сад № 38 городского округа город Нефтекамск  Республики Башкортостан</vt:lpstr>
      <vt:lpstr>    Детский сад начинает свою историю с 02.07.1987г. Именно в этот день Исполком Нефтекамского городского Совета народных депутатов БАССР было принято Решение «Об утверждении акта Государственной комиссии по приёмке в эксплуатацию детского сада – ясли на 280 мест производственного объединения ИСКОЖ в 11 микрорайоне города»</vt:lpstr>
      <vt:lpstr>  Структура  детского сада       В дошкольном учреждении функционирует 22 группы из них: группа раннего возраста -1 I младшая группа – 4 II младшая группа - 4 средняя группа - 3 старшая группа - 5 подготовительная к школе группа – 5       Детский  сад  имеет   два   корпуса,    которые   оснащены спортивными  и  музыкальными залами.      На     территории    ДОО    расположены    физкультурная площадка,     площадка      для      баскетбола     и     футбола, туристическая тропа, «Тропа здоровья» и огород.      Детский сад посещают более 700 воспитанников. </vt:lpstr>
      <vt:lpstr>      В нашем дружном и большом коллективе работают 40 воспитателей,  2 старших воспитателя, 2 музыкальных руководителя, 2 педагога-психолога, 2 инструктора по физической культуре</vt:lpstr>
      <vt:lpstr>Молодые специалисты</vt:lpstr>
      <vt:lpstr>Стажисты</vt:lpstr>
      <vt:lpstr>      Педагоги ДОО регулярно проходят КПК, занимаются самообразованием. Делятся опытом работы с педагогами в формате круглых столов, педагогических конференций, вебинаров, мастер- классов.</vt:lpstr>
      <vt:lpstr>      Музыкальные руководители осуществляют развитие музыкальных способностей детей, формируют художественно-эстетическое и патриотическое воспитание, организуют детям праздники</vt:lpstr>
      <vt:lpstr>Наши праздники,  вот такие  разные…</vt:lpstr>
      <vt:lpstr>      Физкультурно - оздоровительная работа является важным направлением в ДОО. Занятия в спортивном зале, чередуются с занятиями на свежем воздухе, что способствует снижению заболеваемости воспитанников</vt:lpstr>
      <vt:lpstr>Воспитанникам и их родителям нравится праздники, развлечения в спортивном формате</vt:lpstr>
      <vt:lpstr>      Педагоги - психологи обеспечивают гармоничное развитие всех психических процессов детей, также работают с эмоционально-волевой и коммуникативными сферами ребенка. Особое внимание уделяют адаптации детей и подготовки их к школе</vt:lpstr>
      <vt:lpstr>      В детском саду функционируют логопедические пункты. Целью работы, которых является оказание необходимой коррекционной помощи детям от 5 до 7 лет с фонетическими, фонематическими и фонетико - фонематическими нарушениями речи. Основными формами организации работы с детьми является индивидуальные и подгрупповые занятия</vt:lpstr>
      <vt:lpstr>В ДОО осуществляются дополнительные образовательные услуги </vt:lpstr>
      <vt:lpstr>     Всевозможные кружки в нашем детском саду уже давно являются неотъемлемой частью образовательного процесса. С каждым годом количество кружков и студий увеличивается</vt:lpstr>
      <vt:lpstr>     Грамотно организованная кружковая деятельность в детском саду позволяет нашим воспитанникам овладеть полезными навыками и развить творческий потенциал</vt:lpstr>
      <vt:lpstr>Слайд 17</vt:lpstr>
      <vt:lpstr>Слайд 18</vt:lpstr>
      <vt:lpstr>     Кружок художественного рисования «Юные Волшебники», знакомит детей с нетрадиционными техниками рисования. </vt:lpstr>
      <vt:lpstr>     Елена Александровна, педагог по рисованию, совместно с детьми ни раз становилась призером городских, республиканских и всероссийских конкурсов</vt:lpstr>
      <vt:lpstr>Кружок «Юные инспектора движения» предполагает овладение детьми знаний ПДД в игровой форме</vt:lpstr>
      <vt:lpstr>Танцевальный  кружок «Топотушки» помогает развивать у детей координацию движения, слышать музыку, ритм и танцевать под определенную музыку, а также получать эмоциональную разгрузку</vt:lpstr>
      <vt:lpstr>На кружках «Йәншишмә» и  «Йолдыз» дети изучают фольклор и быт башкирского и татарского народов</vt:lpstr>
      <vt:lpstr>     Кружки «Юный финансист», «Блоки Дьенеша», «Тикомоделирование» - развивают у детей познавательные и мыслительные  процессы</vt:lpstr>
      <vt:lpstr>     Выпускники, посещающие кружки ДОО – продолжают обучение в детской школе искусств и в детской спортивной школе города. </vt:lpstr>
      <vt:lpstr>      Правильно организованная             предметно- пространственная среда  позволяет каждому ребенку найти занятие по душе, поверить в свои силы и способности, научиться взаимодействовать со взрослыми и сверстниками;  вызывает у детей чувство радости, эмоционально-положительное отношение к школе, обогащает новыми впечатлениями и знаниями, побуждает к активной образовательной деятельности;  обеспечивает целостность образовательно - воспитательного процесса и создает окружающее пространство, удовлетворяющее потребности актуального, ближайшего и перспективного творческого развития каждого ребенка;  позволяет обеспечивать качество образования в соответствии с требованиями новых Федеральных государственных образовательных стандартов ДОО.   </vt:lpstr>
      <vt:lpstr>     В рамках реализации получения доступного, качественного дошкольного образования в соответствии с требованиями ФГОС материальная база МАДОУ детский сад  № 38 «Лесные голоса» ежегодно пополняется новым дидактическим материалом, уличным игровым, физкультурным, музыкальным оборудованием за счет местного, регионального и федерального бюджета.</vt:lpstr>
      <vt:lpstr>Развивающая предметно - пространственная среда</vt:lpstr>
      <vt:lpstr>Познавательно-исследовательская деятельность</vt:lpstr>
      <vt:lpstr>Прогулочные участки</vt:lpstr>
      <vt:lpstr>Слайд 31</vt:lpstr>
      <vt:lpstr>Территория детского сада</vt:lpstr>
      <vt:lpstr>     Детский сад активно взаимодействует с социумом города: музеями, школами, библиотеками. Проводит совместные мероприятия и экскурсии для дошкольников, создавая у воспитанников целостное восприятие об окружающем мире.</vt:lpstr>
      <vt:lpstr>Тематические выставки</vt:lpstr>
      <vt:lpstr>     Педагоги ДОО участвуют с детьми в городских, региональных, федеральных конкурсах и фестивалях. Являются лауреатами и победителями творческих, интеллектуальных и спортивных конкурсов</vt:lpstr>
      <vt:lpstr>Достижения детей в творческих конкурсах</vt:lpstr>
      <vt:lpstr>Достижения детей в танцевальных и спортивных конкурсах</vt:lpstr>
      <vt:lpstr>Достижения в интеллектуальных конкурсах</vt:lpstr>
      <vt:lpstr>Достижения педагогов в городских, республиканских и федеральных конкурсах</vt:lpstr>
      <vt:lpstr>Слайд 40</vt:lpstr>
      <vt:lpstr>                                                                 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начинает свою историю с 02.07.1987г. Именно в этот день Исполком Нефтекамского городского Совета народных депутатов БАССР было принято Решение «Об утверждении акта Государственной комиссии по приёмке в эксплуатацию детского сада – ясли на 280 мест производственного объединения ИСКОЖ в 11 микрорайоне города»</dc:title>
  <dc:creator>user</dc:creator>
  <cp:lastModifiedBy>Пользователь</cp:lastModifiedBy>
  <cp:revision>141</cp:revision>
  <dcterms:created xsi:type="dcterms:W3CDTF">2022-02-27T14:30:14Z</dcterms:created>
  <dcterms:modified xsi:type="dcterms:W3CDTF">2024-03-22T09:46:41Z</dcterms:modified>
</cp:coreProperties>
</file>