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olors6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charts/colors3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7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6.xml" ContentType="application/vnd.ms-office.chartstyle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3.xml" ContentType="application/vnd.ms-office.chartstyl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olors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63" r:id="rId3"/>
    <p:sldId id="276" r:id="rId4"/>
    <p:sldId id="273" r:id="rId5"/>
    <p:sldId id="277" r:id="rId6"/>
    <p:sldId id="282" r:id="rId7"/>
    <p:sldId id="280" r:id="rId8"/>
    <p:sldId id="275" r:id="rId9"/>
    <p:sldId id="279" r:id="rId10"/>
    <p:sldId id="281" r:id="rId11"/>
    <p:sldId id="278" r:id="rId12"/>
    <p:sldId id="286" r:id="rId13"/>
    <p:sldId id="274" r:id="rId14"/>
    <p:sldId id="287" r:id="rId15"/>
    <p:sldId id="290" r:id="rId16"/>
    <p:sldId id="29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orient="horz" pos="2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192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157" y="-394"/>
      </p:cViewPr>
      <p:guideLst>
        <p:guide orient="horz" pos="4008"/>
        <p:guide orient="horz" pos="576"/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</c:spPr>
          <c:dPt>
            <c:idx val="0"/>
            <c:spPr>
              <a:solidFill>
                <a:schemeClr val="accent1">
                  <a:lumMod val="9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E2-4022-9613-9C6763EA0818}"/>
              </c:ext>
            </c:extLst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E2-4022-9613-9C6763EA081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4E2-4022-9613-9C6763EA0818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B3-46EA-82FA-166030EF326E}"/>
              </c:ext>
            </c:extLst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DB3-46EA-82FA-166030EF326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DB3-46EA-82FA-166030EF326E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80-4014-B3A0-2BD1E4929AE8}"/>
              </c:ext>
            </c:extLst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780-4014-B3A0-2BD1E4929AE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780-4014-B3A0-2BD1E4929AE8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92-492F-BAF7-28FA9C3C35E1}"/>
              </c:ext>
            </c:extLst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792-492F-BAF7-28FA9C3C35E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792-492F-BAF7-28FA9C3C35E1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</c:spPr>
          <c:dPt>
            <c:idx val="0"/>
            <c:spPr>
              <a:solidFill>
                <a:schemeClr val="accent1">
                  <a:lumMod val="9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50-42B4-B6E1-5B4A02B5DDF6}"/>
              </c:ext>
            </c:extLst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50-42B4-B6E1-5B4A02B5DDF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D50-42B4-B6E1-5B4A02B5DDF6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C61-4174-AF1E-83AA58582863}"/>
              </c:ext>
            </c:extLst>
          </c:dPt>
          <c:dPt>
            <c:idx val="1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C61-4174-AF1E-83AA5858286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C61-4174-AF1E-83AA58582863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0805463701581536"/>
          <c:y val="9.9115907155258864E-2"/>
          <c:w val="0.58389051406557779"/>
          <c:h val="0.7944449538030927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24-49EB-A03F-E57CAE5022A1}"/>
              </c:ext>
            </c:extLst>
          </c:dPt>
          <c:dPt>
            <c:idx val="1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D65-4D5E-969F-A6886BE7271C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D24-49EB-A03F-E57CAE5022A1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D24-49EB-A03F-E57CAE5022A1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0%</c:formatCode>
                <c:ptCount val="4"/>
                <c:pt idx="0">
                  <c:v>0.30000000000000004</c:v>
                </c:pt>
                <c:pt idx="1">
                  <c:v>0.70000000000000007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65-4D5E-969F-A6886BE7271C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F6C0F-6C1A-4846-A78B-2019EC7A5A0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0A86D-5024-4350-A9C6-9389693B0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045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53224B-FA27-4BCB-A26A-ADE45C59C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DBA7C3-DC9D-406C-B076-C0EF547FD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FF5F6D-871C-4205-8D1F-4A75D2E3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C2F35F7-EF06-45F2-B57F-6F048A3C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CB1CA4-B90D-4E32-901D-48FA8E2D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961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EAE9B3-7C95-489C-8A32-221322090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18C582-CFBA-44E8-9DEF-3BDBC6D30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FB17DE-6261-4E66-A4A9-D0E7D9D93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EC2ACC-BCE2-4B89-8021-528A0E04B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60424C-3425-45D1-A35B-4196E56F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389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6D84659-4BF3-4C22-A102-68D558736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D7050F-96F2-4453-A76B-BDA3FE830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BE29D8-7726-4466-ABEB-1288F7FE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61D5F-5CAC-4BC5-B5B2-E67EE06C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C49DB4-AB6D-490B-97D2-DCC78814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742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C41EE9-276F-4ECC-914F-3840024B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E04F50-AF49-4C03-830B-419E956A6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DB5F91-1B6D-440D-B9E1-29FB3BD1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FC2A01E-DFDC-45CD-8C59-1ACC09CF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3775F8-5AC9-4483-BDAA-960FCE9D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084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A3CE1-F66E-4EFB-A061-3D89731B7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A9AA2FD-0BB0-48E3-961D-415CA7A1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B03049-6C69-4CEC-82C8-8B99C166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80A7B9-7A8C-4781-8527-07CB306F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27E066-AC32-4EBF-8C62-9F9C88D14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85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3E6EC4-6F49-4C22-9574-222E2B6D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63788F-73D7-4BA8-A517-673D68DE4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F83F72-07E8-4522-BCD6-190E86E83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6B5A81-3252-41EF-8E89-7F2F734C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004087F-4B5D-4BCC-A8B7-6AD823B2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E8DD92-971F-4EBE-82A7-ABE3B785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588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A4EDE5-DAA6-4AB4-ADAE-D4B0864A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DDC08B-144E-41B1-B2E2-DD0D97F62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881F46-A6AB-4DE4-830D-D42782E07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F572667-A2FE-4E9B-B0C0-1AB4FD8C0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70A267E-14B3-415C-9BD0-93A240086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E7AB91A-F6A2-4D2C-803D-2B96DE11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4F20F70-97D6-4A4B-83E9-F2DE6EA4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23A4884-361A-4BDD-A109-580661DC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345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E1796A-C94D-40D6-A532-B5030D215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619960D-4FE0-44C2-8E79-EA02757B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BC9FF4-BA2A-4F83-91EC-84FCCC9B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F2A5C75-66DE-4C60-955C-C799276F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626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FF05E97-12E7-4C3D-9AA5-EBFC6570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525EBE5-1AF8-4A20-85BC-AF631493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8EC7D4C-E75D-4022-B23A-8EED484F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717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8053C1-7859-4B7B-83ED-CBE533392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F25BBE-A5F4-4139-A1E2-128DFC9C3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A9AD82-97A1-4C12-A331-06D9FEEB1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DF93360-E200-4472-A28E-20B74943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4B9387-B863-4CDD-922B-D6EC8215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31533D-ACE7-4A22-9109-6B53A4D1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370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AA90AC-FB79-4573-A675-21B5F35C8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33B17C0-8AEC-4F51-9EB0-3F1F9FA2C2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8F1576-9819-4AE5-8F60-6A3A3901E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BA9B03-8235-4947-B1E9-22457F9B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303FB9-4F6E-42F4-9E0B-6A259DC6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5571CE-F3BA-4B47-8232-C128D36D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432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673116-EE46-49BA-AF9B-CA43FFA1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DCCFC0-B77B-44C8-A097-50FD5B1E6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C6219E-49F0-4E39-A5A1-E39D165F6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4056-FCF2-42B5-B363-49EAD26F8DCA}" type="datetimeFigureOut">
              <a:rPr lang="en-US" smtClean="0"/>
              <a:pPr/>
              <a:t>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4ACBE-0631-4B94-AC44-AFCA522D6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3D36C1-B418-4475-AD06-D82B869871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602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microsoft.com/office/2007/relationships/hdphoto" Target="../media/hdphoto5.wdp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1967345" y="4707141"/>
            <a:ext cx="2987686" cy="2140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="" xmlns:a16="http://schemas.microsoft.com/office/drawing/2014/main" id="{7141D334-8434-4AF3-8014-473FA6D366EC}"/>
              </a:ext>
            </a:extLst>
          </p:cNvPr>
          <p:cNvSpPr/>
          <p:nvPr/>
        </p:nvSpPr>
        <p:spPr>
          <a:xfrm rot="16200000" flipH="1">
            <a:off x="5338916" y="0"/>
            <a:ext cx="6853083" cy="685308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8787100" y="4680471"/>
            <a:ext cx="2478822" cy="2140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5069116" y="4707141"/>
            <a:ext cx="3622302" cy="212115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600792" y="1678718"/>
            <a:ext cx="4156510" cy="298501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5F109F2C-FA85-4317-916E-0B4E5F44B020}"/>
              </a:ext>
            </a:extLst>
          </p:cNvPr>
          <p:cNvCxnSpPr>
            <a:cxnSpLocks/>
          </p:cNvCxnSpPr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4FAA3927-C37E-494D-8BDF-527955E5174E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5E1F35E-9892-4FEF-BD72-1351948704E9}"/>
              </a:ext>
            </a:extLst>
          </p:cNvPr>
          <p:cNvSpPr txBox="1"/>
          <p:nvPr/>
        </p:nvSpPr>
        <p:spPr>
          <a:xfrm>
            <a:off x="600791" y="407542"/>
            <a:ext cx="10927179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Перспективы развития деятельности МБДОУ № </a:t>
            </a:r>
            <a:r>
              <a:rPr lang="ru-RU" sz="3200" b="1" dirty="0" smtClean="0">
                <a:latin typeface="+mj-lt"/>
              </a:rPr>
              <a:t>6</a:t>
            </a:r>
          </a:p>
          <a:p>
            <a:pPr algn="ctr"/>
            <a:r>
              <a:rPr lang="ru-RU" sz="3200" b="1" dirty="0" smtClean="0">
                <a:latin typeface="+mj-lt"/>
              </a:rPr>
              <a:t>н</a:t>
            </a:r>
            <a:r>
              <a:rPr lang="ru-RU" sz="3200" b="1" dirty="0" smtClean="0">
                <a:latin typeface="+mj-lt"/>
              </a:rPr>
              <a:t>а 2022-24 гг.</a:t>
            </a:r>
            <a:endParaRPr lang="en-US" sz="3200" b="1" dirty="0">
              <a:latin typeface="+mj-lt"/>
            </a:endParaRPr>
          </a:p>
        </p:txBody>
      </p:sp>
      <p:pic>
        <p:nvPicPr>
          <p:cNvPr id="11" name="Picture 7" descr="DSCF11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51" r="11429" b="27594"/>
          <a:stretch>
            <a:fillRect/>
          </a:stretch>
        </p:blipFill>
        <p:spPr bwMode="auto">
          <a:xfrm>
            <a:off x="696474" y="1810752"/>
            <a:ext cx="3965146" cy="272094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E:\мама работа\документы сентябрь 2008г\зрение\КОНКУРС МОДЕЛЕЙ ДО 2016\_DSC0739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20" r="17477" b="125"/>
          <a:stretch>
            <a:fillRect/>
          </a:stretch>
        </p:blipFill>
        <p:spPr bwMode="auto">
          <a:xfrm>
            <a:off x="8956644" y="4773987"/>
            <a:ext cx="2139733" cy="195379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мама работа\документы сентябрь 2008г\зрение\КОНКУРС МОДЕЛЕЙ ДО 2016\_DSC0741_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013" b="5640"/>
          <a:stretch>
            <a:fillRect/>
          </a:stretch>
        </p:blipFill>
        <p:spPr bwMode="auto">
          <a:xfrm>
            <a:off x="2120872" y="4756044"/>
            <a:ext cx="2680631" cy="207860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1" t="42414" r="4824" b="3036"/>
          <a:stretch/>
        </p:blipFill>
        <p:spPr>
          <a:xfrm>
            <a:off x="5243234" y="4786168"/>
            <a:ext cx="3313416" cy="19880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0" name="Freeform 3886">
            <a:extLst>
              <a:ext uri="{FF2B5EF4-FFF2-40B4-BE49-F238E27FC236}">
                <a16:creationId xmlns="" xmlns:a16="http://schemas.microsoft.com/office/drawing/2014/main" id="{406669C8-019B-46E5-82CC-1541BDB827B3}"/>
              </a:ext>
            </a:extLst>
          </p:cNvPr>
          <p:cNvSpPr>
            <a:spLocks noEditPoints="1"/>
          </p:cNvSpPr>
          <p:nvPr/>
        </p:nvSpPr>
        <p:spPr bwMode="auto">
          <a:xfrm>
            <a:off x="10280878" y="3035017"/>
            <a:ext cx="787400" cy="783048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5057164" y="1664262"/>
            <a:ext cx="4342580" cy="29994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9" descr="P10400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243234" y="1770866"/>
            <a:ext cx="4035835" cy="280071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328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="" xmlns:a16="http://schemas.microsoft.com/office/drawing/2014/main" id="{7141D334-8434-4AF3-8014-473FA6D366EC}"/>
              </a:ext>
            </a:extLst>
          </p:cNvPr>
          <p:cNvSpPr/>
          <p:nvPr/>
        </p:nvSpPr>
        <p:spPr>
          <a:xfrm rot="16200000" flipH="1">
            <a:off x="5338916" y="0"/>
            <a:ext cx="6853083" cy="685308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6664260" y="4209960"/>
            <a:ext cx="3181704" cy="264312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846992" y="1290583"/>
            <a:ext cx="4184009" cy="287828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 flipH="1">
            <a:off x="1911925" y="4168868"/>
            <a:ext cx="3694547" cy="26842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 flipH="1">
            <a:off x="5948216" y="1181100"/>
            <a:ext cx="4812147" cy="29702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5F109F2C-FA85-4317-916E-0B4E5F44B020}"/>
              </a:ext>
            </a:extLst>
          </p:cNvPr>
          <p:cNvCxnSpPr>
            <a:cxnSpLocks/>
          </p:cNvCxnSpPr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4FAA3927-C37E-494D-8BDF-527955E5174E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5E1F35E-9892-4FEF-BD72-1351948704E9}"/>
              </a:ext>
            </a:extLst>
          </p:cNvPr>
          <p:cNvSpPr txBox="1"/>
          <p:nvPr/>
        </p:nvSpPr>
        <p:spPr>
          <a:xfrm>
            <a:off x="691294" y="151809"/>
            <a:ext cx="875564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Формирование у воспитанников </a:t>
            </a:r>
          </a:p>
          <a:p>
            <a:pPr algn="ctr"/>
            <a:r>
              <a:rPr lang="ru-RU" sz="2400" b="1" dirty="0" smtClean="0">
                <a:latin typeface="+mj-lt"/>
              </a:rPr>
              <a:t>духовно-нравственных ценностей и </a:t>
            </a:r>
          </a:p>
          <a:p>
            <a:pPr algn="ctr"/>
            <a:r>
              <a:rPr lang="ru-RU" sz="2400" b="1" dirty="0" smtClean="0">
                <a:latin typeface="+mj-lt"/>
              </a:rPr>
              <a:t>патриотической гордости</a:t>
            </a:r>
            <a:endParaRPr lang="en-US" sz="2400" dirty="0">
              <a:latin typeface="+mj-lt"/>
            </a:endParaRPr>
          </a:p>
        </p:txBody>
      </p:sp>
      <p:sp>
        <p:nvSpPr>
          <p:cNvPr id="20" name="Freeform 3886">
            <a:extLst>
              <a:ext uri="{FF2B5EF4-FFF2-40B4-BE49-F238E27FC236}">
                <a16:creationId xmlns="" xmlns:a16="http://schemas.microsoft.com/office/drawing/2014/main" id="{406669C8-019B-46E5-82CC-1541BDB827B3}"/>
              </a:ext>
            </a:extLst>
          </p:cNvPr>
          <p:cNvSpPr>
            <a:spLocks noEditPoints="1"/>
          </p:cNvSpPr>
          <p:nvPr/>
        </p:nvSpPr>
        <p:spPr bwMode="auto">
          <a:xfrm>
            <a:off x="10280878" y="3035017"/>
            <a:ext cx="787400" cy="783048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75" t="20682" r="5148" b="-1466"/>
          <a:stretch>
            <a:fillRect/>
          </a:stretch>
        </p:blipFill>
        <p:spPr bwMode="auto">
          <a:xfrm>
            <a:off x="6095999" y="1239711"/>
            <a:ext cx="4528568" cy="284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57"/>
          <a:stretch>
            <a:fillRect/>
          </a:stretch>
        </p:blipFill>
        <p:spPr bwMode="auto">
          <a:xfrm>
            <a:off x="995709" y="1405089"/>
            <a:ext cx="3902677" cy="265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31" t="25520"/>
          <a:stretch>
            <a:fillRect/>
          </a:stretch>
        </p:blipFill>
        <p:spPr bwMode="auto">
          <a:xfrm>
            <a:off x="6786256" y="4314813"/>
            <a:ext cx="2962127" cy="243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98" b="26454"/>
          <a:stretch>
            <a:fillRect/>
          </a:stretch>
        </p:blipFill>
        <p:spPr bwMode="auto">
          <a:xfrm>
            <a:off x="2057483" y="4293244"/>
            <a:ext cx="3403429" cy="242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24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3757540" y="3717553"/>
            <a:ext cx="3474533" cy="2321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-5627" y="5388755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69659" y="3704106"/>
            <a:ext cx="3527708" cy="23210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2692192" y="1092470"/>
            <a:ext cx="1889044" cy="22294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126171" y="1092470"/>
            <a:ext cx="2458245" cy="2285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ight Triangle 3">
            <a:extLst>
              <a:ext uri="{FF2B5EF4-FFF2-40B4-BE49-F238E27FC236}">
                <a16:creationId xmlns="" xmlns:a16="http://schemas.microsoft.com/office/drawing/2014/main" id="{7141D334-8434-4AF3-8014-473FA6D366EC}"/>
              </a:ext>
            </a:extLst>
          </p:cNvPr>
          <p:cNvSpPr/>
          <p:nvPr/>
        </p:nvSpPr>
        <p:spPr>
          <a:xfrm rot="16200000" flipH="1">
            <a:off x="5338916" y="0"/>
            <a:ext cx="6853083" cy="6853083"/>
          </a:xfrm>
          <a:prstGeom prst="rt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7855692" y="3779112"/>
            <a:ext cx="2971192" cy="230684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6018277" y="1100622"/>
            <a:ext cx="2971192" cy="230684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9091499" y="1078342"/>
            <a:ext cx="2971192" cy="230684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60AFEF6C-30F8-457A-86B2-EAC1746A7B4A}"/>
              </a:ext>
            </a:extLst>
          </p:cNvPr>
          <p:cNvSpPr/>
          <p:nvPr/>
        </p:nvSpPr>
        <p:spPr>
          <a:xfrm>
            <a:off x="848999" y="4062049"/>
            <a:ext cx="771196" cy="8264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F696692B-5A3B-4F08-8DD7-D2980E951EA7}"/>
              </a:ext>
            </a:extLst>
          </p:cNvPr>
          <p:cNvSpPr txBox="1"/>
          <p:nvPr/>
        </p:nvSpPr>
        <p:spPr>
          <a:xfrm>
            <a:off x="7414930" y="1244328"/>
            <a:ext cx="3426157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just"/>
            <a:endParaRPr lang="en-US" sz="1400" dirty="0"/>
          </a:p>
        </p:txBody>
      </p:sp>
      <p:sp>
        <p:nvSpPr>
          <p:cNvPr id="125" name="Freeform 3886">
            <a:extLst>
              <a:ext uri="{FF2B5EF4-FFF2-40B4-BE49-F238E27FC236}">
                <a16:creationId xmlns="" xmlns:a16="http://schemas.microsoft.com/office/drawing/2014/main" id="{2FA6C4BF-689E-4194-B64E-5F151EF1A5CF}"/>
              </a:ext>
            </a:extLst>
          </p:cNvPr>
          <p:cNvSpPr>
            <a:spLocks noEditPoints="1"/>
          </p:cNvSpPr>
          <p:nvPr/>
        </p:nvSpPr>
        <p:spPr bwMode="auto">
          <a:xfrm>
            <a:off x="1979627" y="1983722"/>
            <a:ext cx="486284" cy="483596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752764" y="217876"/>
            <a:ext cx="1037243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Дополнительные образовательные услуги</a:t>
            </a:r>
            <a:endParaRPr lang="en-US" sz="3200" b="1" dirty="0">
              <a:latin typeface="+mj-lt"/>
            </a:endParaRPr>
          </a:p>
        </p:txBody>
      </p:sp>
      <p:pic>
        <p:nvPicPr>
          <p:cNvPr id="103" name="Picture 2" descr="E:\мама работа\документы сентябрь 2008г\зрение\КОНКУРС МОДЕЛЕЙ ДО 2016\_DSC0785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91" r="19568"/>
          <a:stretch>
            <a:fillRect/>
          </a:stretch>
        </p:blipFill>
        <p:spPr bwMode="auto">
          <a:xfrm>
            <a:off x="229478" y="1221687"/>
            <a:ext cx="2288571" cy="206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2" descr="C:\Users\Наталья\Desktop\фото рбототехника\DSC01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52133" y="1148998"/>
            <a:ext cx="1613609" cy="2153043"/>
          </a:xfrm>
          <a:prstGeom prst="rect">
            <a:avLst/>
          </a:prstGeom>
          <a:noFill/>
        </p:spPr>
      </p:pic>
      <p:sp>
        <p:nvSpPr>
          <p:cNvPr id="105" name="Заголовок 1"/>
          <p:cNvSpPr txBox="1">
            <a:spLocks/>
          </p:cNvSpPr>
          <p:nvPr/>
        </p:nvSpPr>
        <p:spPr>
          <a:xfrm>
            <a:off x="214635" y="784635"/>
            <a:ext cx="4039033" cy="4104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chemeClr val="accent2"/>
                </a:solidFill>
              </a:rPr>
              <a:t>Техническое направление:</a:t>
            </a:r>
            <a:endParaRPr lang="ru-RU" altLang="ru-RU" sz="2000" dirty="0"/>
          </a:p>
        </p:txBody>
      </p:sp>
      <p:sp>
        <p:nvSpPr>
          <p:cNvPr id="106" name="Заголовок 1"/>
          <p:cNvSpPr txBox="1">
            <a:spLocks/>
          </p:cNvSpPr>
          <p:nvPr/>
        </p:nvSpPr>
        <p:spPr>
          <a:xfrm>
            <a:off x="6533444" y="749927"/>
            <a:ext cx="5440784" cy="4104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chemeClr val="accent2"/>
                </a:solidFill>
              </a:rPr>
              <a:t>Физкультурно-спортивное направление</a:t>
            </a:r>
            <a:endParaRPr lang="ru-RU" altLang="ru-RU" sz="2000" dirty="0"/>
          </a:p>
        </p:txBody>
      </p:sp>
      <p:pic>
        <p:nvPicPr>
          <p:cNvPr id="107" name="Picture 4" descr="C:\Users\Наталья\Desktop\Новая папка\DSC011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13212" y="1195084"/>
            <a:ext cx="2697036" cy="20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" name="Picture 5" descr="C:\Users\Наталья\Desktop\Новая папка\DSC011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8267" y="1200527"/>
            <a:ext cx="2755461" cy="20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Заголовок 1"/>
          <p:cNvSpPr txBox="1">
            <a:spLocks/>
          </p:cNvSpPr>
          <p:nvPr/>
        </p:nvSpPr>
        <p:spPr>
          <a:xfrm>
            <a:off x="158994" y="3385189"/>
            <a:ext cx="4039033" cy="4104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chemeClr val="accent2"/>
                </a:solidFill>
              </a:rPr>
              <a:t>Художественное направление:</a:t>
            </a:r>
            <a:endParaRPr lang="ru-RU" altLang="ru-RU" sz="2000" dirty="0"/>
          </a:p>
        </p:txBody>
      </p:sp>
      <p:sp>
        <p:nvSpPr>
          <p:cNvPr id="110" name="Заголовок 1"/>
          <p:cNvSpPr txBox="1">
            <a:spLocks/>
          </p:cNvSpPr>
          <p:nvPr/>
        </p:nvSpPr>
        <p:spPr>
          <a:xfrm>
            <a:off x="6469464" y="3378125"/>
            <a:ext cx="5440784" cy="4104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000" b="1" dirty="0" smtClean="0">
                <a:solidFill>
                  <a:schemeClr val="accent2"/>
                </a:solidFill>
              </a:rPr>
              <a:t>Социально-гуманитарное направление</a:t>
            </a:r>
            <a:endParaRPr lang="ru-RU" altLang="ru-RU" sz="2000" dirty="0"/>
          </a:p>
        </p:txBody>
      </p:sp>
      <p:pic>
        <p:nvPicPr>
          <p:cNvPr id="1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7462" y="3814625"/>
            <a:ext cx="3199442" cy="212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65" b="7101"/>
          <a:stretch>
            <a:fillRect/>
          </a:stretch>
        </p:blipFill>
        <p:spPr bwMode="auto">
          <a:xfrm>
            <a:off x="178891" y="3830160"/>
            <a:ext cx="3338151" cy="200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" name="Picture 8" descr="Рисунок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70983" y="3895121"/>
            <a:ext cx="2733446" cy="20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4930" y="6088357"/>
            <a:ext cx="12106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В перспективе – разработка и реализации программ дополнительного образования  естественнонаучного и социально-педагогического направлений «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Наукоград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для дошколят» и «Финансовая грамотность для малышей».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5780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ight Triangle 3">
            <a:extLst>
              <a:ext uri="{FF2B5EF4-FFF2-40B4-BE49-F238E27FC236}">
                <a16:creationId xmlns="" xmlns:a16="http://schemas.microsoft.com/office/drawing/2014/main" id="{7141D334-8434-4AF3-8014-473FA6D366EC}"/>
              </a:ext>
            </a:extLst>
          </p:cNvPr>
          <p:cNvSpPr/>
          <p:nvPr/>
        </p:nvSpPr>
        <p:spPr>
          <a:xfrm rot="16200000" flipH="1">
            <a:off x="5338916" y="0"/>
            <a:ext cx="6853083" cy="6853083"/>
          </a:xfrm>
          <a:prstGeom prst="rt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-5627" y="5388755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60AFEF6C-30F8-457A-86B2-EAC1746A7B4A}"/>
              </a:ext>
            </a:extLst>
          </p:cNvPr>
          <p:cNvSpPr/>
          <p:nvPr/>
        </p:nvSpPr>
        <p:spPr>
          <a:xfrm>
            <a:off x="848999" y="4062049"/>
            <a:ext cx="771196" cy="8264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F696692B-5A3B-4F08-8DD7-D2980E951EA7}"/>
              </a:ext>
            </a:extLst>
          </p:cNvPr>
          <p:cNvSpPr txBox="1"/>
          <p:nvPr/>
        </p:nvSpPr>
        <p:spPr>
          <a:xfrm>
            <a:off x="7469384" y="1123884"/>
            <a:ext cx="3426157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just"/>
            <a:endParaRPr lang="en-US" sz="1400" dirty="0"/>
          </a:p>
        </p:txBody>
      </p:sp>
      <p:sp>
        <p:nvSpPr>
          <p:cNvPr id="125" name="Freeform 3886">
            <a:extLst>
              <a:ext uri="{FF2B5EF4-FFF2-40B4-BE49-F238E27FC236}">
                <a16:creationId xmlns="" xmlns:a16="http://schemas.microsoft.com/office/drawing/2014/main" id="{2FA6C4BF-689E-4194-B64E-5F151EF1A5CF}"/>
              </a:ext>
            </a:extLst>
          </p:cNvPr>
          <p:cNvSpPr>
            <a:spLocks noEditPoints="1"/>
          </p:cNvSpPr>
          <p:nvPr/>
        </p:nvSpPr>
        <p:spPr bwMode="auto">
          <a:xfrm>
            <a:off x="1979627" y="1983722"/>
            <a:ext cx="486284" cy="483596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762951" y="330110"/>
            <a:ext cx="10372436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Расширение спектра дополнительных образовательных услуг</a:t>
            </a:r>
            <a:endParaRPr lang="en-US" sz="3200" b="1" dirty="0">
              <a:latin typeface="+mj-lt"/>
            </a:endParaRPr>
          </a:p>
        </p:txBody>
      </p:sp>
      <p:pic>
        <p:nvPicPr>
          <p:cNvPr id="2050" name="Picture 2" descr="https://ekarerinburg.fgoskomplekt.ru/upload/iblock/546/53/product_image_207053_8295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7" r="14244"/>
          <a:stretch/>
        </p:blipFill>
        <p:spPr bwMode="auto">
          <a:xfrm>
            <a:off x="429026" y="2576563"/>
            <a:ext cx="4284486" cy="37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9328" y="1645106"/>
            <a:ext cx="412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етодический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комплект «АЛМА </a:t>
            </a:r>
            <a:endParaRPr lang="ru-RU" sz="2000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Финансовая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грамотность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 </a:t>
            </a:r>
            <a:endParaRPr lang="ru-RU" dirty="0"/>
          </a:p>
        </p:txBody>
      </p:sp>
      <p:pic>
        <p:nvPicPr>
          <p:cNvPr id="2052" name="Picture 4" descr="https://school-format.ru/upload/iblock/27f/27fee6ba70668c38c5525600a5e00e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28" b="11762"/>
          <a:stretch/>
        </p:blipFill>
        <p:spPr bwMode="auto">
          <a:xfrm>
            <a:off x="8245365" y="2721520"/>
            <a:ext cx="3734176" cy="296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17457" y="164510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Интерактивная цифровая  детская  лаборатория 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Наураша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 стране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Наурандии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Пользователь\Desktop\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324"/>
          <a:stretch/>
        </p:blipFill>
        <p:spPr bwMode="auto">
          <a:xfrm>
            <a:off x="5338916" y="2576563"/>
            <a:ext cx="2668742" cy="32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380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xmlns="" val="133862072"/>
              </p:ext>
            </p:extLst>
          </p:nvPr>
        </p:nvGraphicFramePr>
        <p:xfrm>
          <a:off x="-727831" y="2249215"/>
          <a:ext cx="4719145" cy="3468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762951" y="330110"/>
            <a:ext cx="10372436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Построение дифференцированной модели повышения профессионального уровня педагогов</a:t>
            </a:r>
            <a:endParaRPr lang="en-US" sz="2800" b="1" dirty="0">
              <a:latin typeface="+mj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99125" y="1649050"/>
            <a:ext cx="2606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педагоги,  окончившие учебные заведения,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или имеющие стаж работы менее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5 лет</a:t>
            </a:r>
            <a:endParaRPr lang="ru-RU" b="1" dirty="0"/>
          </a:p>
        </p:txBody>
      </p:sp>
      <p:grpSp>
        <p:nvGrpSpPr>
          <p:cNvPr id="42" name="Группа 41"/>
          <p:cNvGrpSpPr/>
          <p:nvPr/>
        </p:nvGrpSpPr>
        <p:grpSpPr>
          <a:xfrm>
            <a:off x="5756823" y="1280924"/>
            <a:ext cx="5707117" cy="1292395"/>
            <a:chOff x="5770179" y="1381088"/>
            <a:chExt cx="5707117" cy="1292395"/>
          </a:xfrm>
        </p:grpSpPr>
        <p:sp>
          <p:nvSpPr>
            <p:cNvPr id="34" name="Rectangle 23">
              <a:extLst>
                <a:ext uri="{FF2B5EF4-FFF2-40B4-BE49-F238E27FC236}">
                  <a16:creationId xmlns="" xmlns:a16="http://schemas.microsoft.com/office/drawing/2014/main" id="{C5960659-3872-4C3D-925F-8A285B96802C}"/>
                </a:ext>
              </a:extLst>
            </p:cNvPr>
            <p:cNvSpPr/>
            <p:nvPr/>
          </p:nvSpPr>
          <p:spPr>
            <a:xfrm>
              <a:off x="5770179" y="1381088"/>
              <a:ext cx="5707117" cy="1292395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087740" y="1510127"/>
              <a:ext cx="517078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совершенствование практики </a:t>
              </a:r>
            </a:p>
            <a:p>
              <a:r>
                <a:rPr lang="ru-RU" sz="24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наставничества </a:t>
              </a:r>
              <a:endParaRPr lang="ru-RU" sz="2400" b="1" dirty="0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790421" y="3696402"/>
            <a:ext cx="1682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Педагоги</a:t>
            </a:r>
            <a:endParaRPr lang="ru-RU" sz="2800" b="1" dirty="0"/>
          </a:p>
        </p:txBody>
      </p:sp>
      <p:sp>
        <p:nvSpPr>
          <p:cNvPr id="32" name="Стрелка вправо 31"/>
          <p:cNvSpPr/>
          <p:nvPr/>
        </p:nvSpPr>
        <p:spPr>
          <a:xfrm>
            <a:off x="3260864" y="3696402"/>
            <a:ext cx="1771950" cy="5448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" name="Группа 42"/>
          <p:cNvGrpSpPr/>
          <p:nvPr/>
        </p:nvGrpSpPr>
        <p:grpSpPr>
          <a:xfrm>
            <a:off x="5756823" y="4071031"/>
            <a:ext cx="5707116" cy="1228684"/>
            <a:chOff x="5770180" y="2754738"/>
            <a:chExt cx="5707116" cy="1228684"/>
          </a:xfrm>
        </p:grpSpPr>
        <p:sp>
          <p:nvSpPr>
            <p:cNvPr id="33" name="Rectangle 24">
              <a:extLst>
                <a:ext uri="{FF2B5EF4-FFF2-40B4-BE49-F238E27FC236}">
                  <a16:creationId xmlns="" xmlns:a16="http://schemas.microsoft.com/office/drawing/2014/main" id="{9C5D970D-C2DA-45F7-91DD-97A5E204899A}"/>
                </a:ext>
              </a:extLst>
            </p:cNvPr>
            <p:cNvSpPr/>
            <p:nvPr/>
          </p:nvSpPr>
          <p:spPr>
            <a:xfrm>
              <a:off x="5770180" y="2754738"/>
              <a:ext cx="5707116" cy="122868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6192898" y="3138247"/>
              <a:ext cx="442691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</a:t>
              </a:r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оральное и материальное </a:t>
              </a:r>
            </a:p>
            <a:p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стимулирование наставников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Прямая со стрелкой 37"/>
          <p:cNvCxnSpPr/>
          <p:nvPr/>
        </p:nvCxnSpPr>
        <p:spPr>
          <a:xfrm flipV="1">
            <a:off x="2098555" y="1857439"/>
            <a:ext cx="500570" cy="8641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Группа 43"/>
          <p:cNvGrpSpPr/>
          <p:nvPr/>
        </p:nvGrpSpPr>
        <p:grpSpPr>
          <a:xfrm>
            <a:off x="5756824" y="5388755"/>
            <a:ext cx="5707115" cy="1321056"/>
            <a:chOff x="5770179" y="4064677"/>
            <a:chExt cx="5707115" cy="1321056"/>
          </a:xfrm>
        </p:grpSpPr>
        <p:sp>
          <p:nvSpPr>
            <p:cNvPr id="40" name="Rectangle 23">
              <a:extLst>
                <a:ext uri="{FF2B5EF4-FFF2-40B4-BE49-F238E27FC236}">
                  <a16:creationId xmlns="" xmlns:a16="http://schemas.microsoft.com/office/drawing/2014/main" id="{C5960659-3872-4C3D-925F-8A285B96802C}"/>
                </a:ext>
              </a:extLst>
            </p:cNvPr>
            <p:cNvSpPr/>
            <p:nvPr/>
          </p:nvSpPr>
          <p:spPr>
            <a:xfrm>
              <a:off x="5770179" y="4121439"/>
              <a:ext cx="5707115" cy="1264294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192898" y="4064677"/>
              <a:ext cx="46055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участие 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молодых педагогов в конкурсах профессионального мастерства</a:t>
              </a:r>
              <a:endParaRPr lang="ru-RU" sz="2400" b="1" dirty="0"/>
            </a:p>
          </p:txBody>
        </p:sp>
      </p:grpSp>
      <p:sp>
        <p:nvSpPr>
          <p:cNvPr id="45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-5627" y="5388755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Группа 46"/>
          <p:cNvGrpSpPr/>
          <p:nvPr/>
        </p:nvGrpSpPr>
        <p:grpSpPr>
          <a:xfrm>
            <a:off x="5756823" y="2706956"/>
            <a:ext cx="5707116" cy="1243348"/>
            <a:chOff x="5597303" y="2559827"/>
            <a:chExt cx="5707116" cy="1243348"/>
          </a:xfrm>
        </p:grpSpPr>
        <p:sp>
          <p:nvSpPr>
            <p:cNvPr id="48" name="Rectangle 24">
              <a:extLst>
                <a:ext uri="{FF2B5EF4-FFF2-40B4-BE49-F238E27FC236}">
                  <a16:creationId xmlns="" xmlns:a16="http://schemas.microsoft.com/office/drawing/2014/main" id="{9C5D970D-C2DA-45F7-91DD-97A5E204899A}"/>
                </a:ext>
              </a:extLst>
            </p:cNvPr>
            <p:cNvSpPr/>
            <p:nvPr/>
          </p:nvSpPr>
          <p:spPr>
            <a:xfrm>
              <a:off x="5597303" y="2559827"/>
              <a:ext cx="5707116" cy="122868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5865470" y="2602846"/>
              <a:ext cx="44908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разработка программы 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наставничества «Ступеньки к  совершенству</a:t>
              </a:r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»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999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7540713" y="3277495"/>
            <a:ext cx="4491258" cy="33634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3365876" y="3300226"/>
            <a:ext cx="4013979" cy="341461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-5627" y="5388755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83177" y="3300226"/>
            <a:ext cx="3121841" cy="3414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762951" y="330110"/>
            <a:ext cx="10372436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latin typeface="+mj-lt"/>
              </a:rPr>
              <a:t>Создание цифровой образовательной среды</a:t>
            </a:r>
            <a:endParaRPr lang="en-US" sz="2800" b="1" dirty="0">
              <a:latin typeface="+mj-lt"/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83177" y="969734"/>
            <a:ext cx="2616761" cy="2105141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06133" y="1133107"/>
            <a:ext cx="2370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оснащение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ДОО современным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оборудованием</a:t>
            </a:r>
            <a:endParaRPr lang="ru-RU" sz="2400" b="1" dirty="0"/>
          </a:p>
        </p:txBody>
      </p:sp>
      <p:sp>
        <p:nvSpPr>
          <p:cNvPr id="33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2822894" y="986348"/>
            <a:ext cx="4304228" cy="20885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Прямоугольник 34"/>
          <p:cNvSpPr/>
          <p:nvPr/>
        </p:nvSpPr>
        <p:spPr>
          <a:xfrm>
            <a:off x="2887820" y="1061115"/>
            <a:ext cx="42393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компетенций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административно-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управленческого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педагогического персонала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7250078" y="1003704"/>
            <a:ext cx="4781893" cy="2071171"/>
            <a:chOff x="5770179" y="4121439"/>
            <a:chExt cx="5707115" cy="1895734"/>
          </a:xfrm>
        </p:grpSpPr>
        <p:sp>
          <p:nvSpPr>
            <p:cNvPr id="40" name="Rectangle 23">
              <a:extLst>
                <a:ext uri="{FF2B5EF4-FFF2-40B4-BE49-F238E27FC236}">
                  <a16:creationId xmlns="" xmlns:a16="http://schemas.microsoft.com/office/drawing/2014/main" id="{C5960659-3872-4C3D-925F-8A285B96802C}"/>
                </a:ext>
              </a:extLst>
            </p:cNvPr>
            <p:cNvSpPr/>
            <p:nvPr/>
          </p:nvSpPr>
          <p:spPr>
            <a:xfrm>
              <a:off x="5770179" y="4121439"/>
              <a:ext cx="5707115" cy="1895734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6192898" y="4343011"/>
              <a:ext cx="5086526" cy="14367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методическое 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сопровождение педагогических работников, использующих цифровые программы и технологии.</a:t>
              </a:r>
              <a:endParaRPr lang="ru-RU" sz="2400" b="1" dirty="0"/>
            </a:p>
          </p:txBody>
        </p:sp>
      </p:grpSp>
      <p:pic>
        <p:nvPicPr>
          <p:cNvPr id="20" name="Picture 4" descr="E:\мама работа\документы сентябрь 2008г\зрение\семинар декабрь 2013\фото семинар 11.12.13\DSC_0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16" t="16028"/>
          <a:stretch>
            <a:fillRect/>
          </a:stretch>
        </p:blipFill>
        <p:spPr bwMode="auto">
          <a:xfrm>
            <a:off x="194879" y="3452512"/>
            <a:ext cx="2895733" cy="3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DSC00077"/>
          <p:cNvPicPr>
            <a:picLocks noChangeAspect="1" noChangeArrowheads="1"/>
          </p:cNvPicPr>
          <p:nvPr/>
        </p:nvPicPr>
        <p:blipFill rotWithShape="1">
          <a:blip r:embed="rId3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814" b="314"/>
          <a:stretch/>
        </p:blipFill>
        <p:spPr bwMode="auto">
          <a:xfrm>
            <a:off x="3521784" y="3440703"/>
            <a:ext cx="3702162" cy="3121846"/>
          </a:xfrm>
          <a:prstGeom prst="rect">
            <a:avLst/>
          </a:prstGeom>
          <a:noFill/>
          <a:ln w="38100">
            <a:solidFill>
              <a:srgbClr val="99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Наталья\Desktop\фото рбототехника\DSC013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9867" y="3438339"/>
            <a:ext cx="4206311" cy="304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241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79">
            <a:extLst>
              <a:ext uri="{FF2B5EF4-FFF2-40B4-BE49-F238E27FC236}">
                <a16:creationId xmlns="" xmlns:a16="http://schemas.microsoft.com/office/drawing/2014/main" id="{A45D6E0B-8C61-4995-A426-AF4C3B57DA70}"/>
              </a:ext>
            </a:extLst>
          </p:cNvPr>
          <p:cNvSpPr>
            <a:spLocks noEditPoints="1"/>
          </p:cNvSpPr>
          <p:nvPr/>
        </p:nvSpPr>
        <p:spPr bwMode="auto">
          <a:xfrm>
            <a:off x="3022187" y="5256213"/>
            <a:ext cx="895350" cy="352425"/>
          </a:xfrm>
          <a:custGeom>
            <a:avLst/>
            <a:gdLst>
              <a:gd name="T0" fmla="*/ 521 w 564"/>
              <a:gd name="T1" fmla="*/ 156 h 222"/>
              <a:gd name="T2" fmla="*/ 515 w 564"/>
              <a:gd name="T3" fmla="*/ 157 h 222"/>
              <a:gd name="T4" fmla="*/ 511 w 564"/>
              <a:gd name="T5" fmla="*/ 160 h 222"/>
              <a:gd name="T6" fmla="*/ 506 w 564"/>
              <a:gd name="T7" fmla="*/ 163 h 222"/>
              <a:gd name="T8" fmla="*/ 502 w 564"/>
              <a:gd name="T9" fmla="*/ 168 h 222"/>
              <a:gd name="T10" fmla="*/ 499 w 564"/>
              <a:gd name="T11" fmla="*/ 174 h 222"/>
              <a:gd name="T12" fmla="*/ 497 w 564"/>
              <a:gd name="T13" fmla="*/ 179 h 222"/>
              <a:gd name="T14" fmla="*/ 496 w 564"/>
              <a:gd name="T15" fmla="*/ 185 h 222"/>
              <a:gd name="T16" fmla="*/ 497 w 564"/>
              <a:gd name="T17" fmla="*/ 192 h 222"/>
              <a:gd name="T18" fmla="*/ 499 w 564"/>
              <a:gd name="T19" fmla="*/ 197 h 222"/>
              <a:gd name="T20" fmla="*/ 502 w 564"/>
              <a:gd name="T21" fmla="*/ 202 h 222"/>
              <a:gd name="T22" fmla="*/ 506 w 564"/>
              <a:gd name="T23" fmla="*/ 206 h 222"/>
              <a:gd name="T24" fmla="*/ 511 w 564"/>
              <a:gd name="T25" fmla="*/ 210 h 222"/>
              <a:gd name="T26" fmla="*/ 516 w 564"/>
              <a:gd name="T27" fmla="*/ 213 h 222"/>
              <a:gd name="T28" fmla="*/ 522 w 564"/>
              <a:gd name="T29" fmla="*/ 214 h 222"/>
              <a:gd name="T30" fmla="*/ 528 w 564"/>
              <a:gd name="T31" fmla="*/ 214 h 222"/>
              <a:gd name="T32" fmla="*/ 534 w 564"/>
              <a:gd name="T33" fmla="*/ 213 h 222"/>
              <a:gd name="T34" fmla="*/ 540 w 564"/>
              <a:gd name="T35" fmla="*/ 212 h 222"/>
              <a:gd name="T36" fmla="*/ 544 w 564"/>
              <a:gd name="T37" fmla="*/ 209 h 222"/>
              <a:gd name="T38" fmla="*/ 549 w 564"/>
              <a:gd name="T39" fmla="*/ 204 h 222"/>
              <a:gd name="T40" fmla="*/ 552 w 564"/>
              <a:gd name="T41" fmla="*/ 200 h 222"/>
              <a:gd name="T42" fmla="*/ 555 w 564"/>
              <a:gd name="T43" fmla="*/ 194 h 222"/>
              <a:gd name="T44" fmla="*/ 556 w 564"/>
              <a:gd name="T45" fmla="*/ 188 h 222"/>
              <a:gd name="T46" fmla="*/ 556 w 564"/>
              <a:gd name="T47" fmla="*/ 182 h 222"/>
              <a:gd name="T48" fmla="*/ 555 w 564"/>
              <a:gd name="T49" fmla="*/ 176 h 222"/>
              <a:gd name="T50" fmla="*/ 552 w 564"/>
              <a:gd name="T51" fmla="*/ 170 h 222"/>
              <a:gd name="T52" fmla="*/ 549 w 564"/>
              <a:gd name="T53" fmla="*/ 166 h 222"/>
              <a:gd name="T54" fmla="*/ 544 w 564"/>
              <a:gd name="T55" fmla="*/ 161 h 222"/>
              <a:gd name="T56" fmla="*/ 539 w 564"/>
              <a:gd name="T57" fmla="*/ 158 h 222"/>
              <a:gd name="T58" fmla="*/ 534 w 564"/>
              <a:gd name="T59" fmla="*/ 157 h 222"/>
              <a:gd name="T60" fmla="*/ 528 w 564"/>
              <a:gd name="T61" fmla="*/ 156 h 222"/>
              <a:gd name="T62" fmla="*/ 489 w 564"/>
              <a:gd name="T63" fmla="*/ 176 h 222"/>
              <a:gd name="T64" fmla="*/ 493 w 564"/>
              <a:gd name="T65" fmla="*/ 169 h 222"/>
              <a:gd name="T66" fmla="*/ 496 w 564"/>
              <a:gd name="T67" fmla="*/ 162 h 222"/>
              <a:gd name="T68" fmla="*/ 502 w 564"/>
              <a:gd name="T69" fmla="*/ 157 h 222"/>
              <a:gd name="T70" fmla="*/ 507 w 564"/>
              <a:gd name="T71" fmla="*/ 152 h 222"/>
              <a:gd name="T72" fmla="*/ 514 w 564"/>
              <a:gd name="T73" fmla="*/ 149 h 222"/>
              <a:gd name="T74" fmla="*/ 522 w 564"/>
              <a:gd name="T75" fmla="*/ 148 h 222"/>
              <a:gd name="T76" fmla="*/ 530 w 564"/>
              <a:gd name="T77" fmla="*/ 148 h 222"/>
              <a:gd name="T78" fmla="*/ 538 w 564"/>
              <a:gd name="T79" fmla="*/ 149 h 222"/>
              <a:gd name="T80" fmla="*/ 544 w 564"/>
              <a:gd name="T81" fmla="*/ 152 h 222"/>
              <a:gd name="T82" fmla="*/ 550 w 564"/>
              <a:gd name="T83" fmla="*/ 156 h 222"/>
              <a:gd name="T84" fmla="*/ 556 w 564"/>
              <a:gd name="T85" fmla="*/ 161 h 222"/>
              <a:gd name="T86" fmla="*/ 559 w 564"/>
              <a:gd name="T87" fmla="*/ 168 h 222"/>
              <a:gd name="T88" fmla="*/ 562 w 564"/>
              <a:gd name="T89" fmla="*/ 175 h 222"/>
              <a:gd name="T90" fmla="*/ 564 w 564"/>
              <a:gd name="T91" fmla="*/ 183 h 222"/>
              <a:gd name="T92" fmla="*/ 564 w 564"/>
              <a:gd name="T93" fmla="*/ 191 h 222"/>
              <a:gd name="T94" fmla="*/ 561 w 564"/>
              <a:gd name="T95" fmla="*/ 197 h 222"/>
              <a:gd name="T96" fmla="*/ 558 w 564"/>
              <a:gd name="T97" fmla="*/ 204 h 222"/>
              <a:gd name="T98" fmla="*/ 553 w 564"/>
              <a:gd name="T99" fmla="*/ 211 h 222"/>
              <a:gd name="T100" fmla="*/ 548 w 564"/>
              <a:gd name="T101" fmla="*/ 215 h 222"/>
              <a:gd name="T102" fmla="*/ 542 w 564"/>
              <a:gd name="T103" fmla="*/ 219 h 222"/>
              <a:gd name="T104" fmla="*/ 534 w 564"/>
              <a:gd name="T105" fmla="*/ 222 h 222"/>
              <a:gd name="T106" fmla="*/ 526 w 564"/>
              <a:gd name="T107" fmla="*/ 222 h 222"/>
              <a:gd name="T108" fmla="*/ 519 w 564"/>
              <a:gd name="T109" fmla="*/ 222 h 222"/>
              <a:gd name="T110" fmla="*/ 512 w 564"/>
              <a:gd name="T111" fmla="*/ 220 h 222"/>
              <a:gd name="T112" fmla="*/ 505 w 564"/>
              <a:gd name="T113" fmla="*/ 216 h 222"/>
              <a:gd name="T114" fmla="*/ 499 w 564"/>
              <a:gd name="T115" fmla="*/ 211 h 222"/>
              <a:gd name="T116" fmla="*/ 495 w 564"/>
              <a:gd name="T117" fmla="*/ 205 h 222"/>
              <a:gd name="T118" fmla="*/ 491 w 564"/>
              <a:gd name="T119" fmla="*/ 198 h 222"/>
              <a:gd name="T120" fmla="*/ 489 w 564"/>
              <a:gd name="T121" fmla="*/ 192 h 222"/>
              <a:gd name="T122" fmla="*/ 353 w 564"/>
              <a:gd name="T123" fmla="*/ 182 h 222"/>
              <a:gd name="T124" fmla="*/ 70 w 564"/>
              <a:gd name="T125" fmla="*/ 18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64" h="222">
                <a:moveTo>
                  <a:pt x="7" y="16"/>
                </a:moveTo>
                <a:lnTo>
                  <a:pt x="0" y="16"/>
                </a:lnTo>
                <a:lnTo>
                  <a:pt x="0" y="0"/>
                </a:lnTo>
                <a:lnTo>
                  <a:pt x="7" y="0"/>
                </a:lnTo>
                <a:lnTo>
                  <a:pt x="7" y="16"/>
                </a:lnTo>
                <a:lnTo>
                  <a:pt x="7" y="16"/>
                </a:lnTo>
                <a:close/>
                <a:moveTo>
                  <a:pt x="526" y="156"/>
                </a:moveTo>
                <a:lnTo>
                  <a:pt x="526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5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4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3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2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1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20" y="156"/>
                </a:lnTo>
                <a:lnTo>
                  <a:pt x="519" y="156"/>
                </a:lnTo>
                <a:lnTo>
                  <a:pt x="519" y="156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9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7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6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7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5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4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8"/>
                </a:lnTo>
                <a:lnTo>
                  <a:pt x="513" y="159"/>
                </a:lnTo>
                <a:lnTo>
                  <a:pt x="513" y="159"/>
                </a:lnTo>
                <a:lnTo>
                  <a:pt x="513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2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59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11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0"/>
                </a:lnTo>
                <a:lnTo>
                  <a:pt x="509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8" y="161"/>
                </a:lnTo>
                <a:lnTo>
                  <a:pt x="507" y="161"/>
                </a:lnTo>
                <a:lnTo>
                  <a:pt x="507" y="161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7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2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6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3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5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5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4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6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3" y="167"/>
                </a:lnTo>
                <a:lnTo>
                  <a:pt x="502" y="167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8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2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69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0"/>
                </a:lnTo>
                <a:lnTo>
                  <a:pt x="500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1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3"/>
                </a:lnTo>
                <a:lnTo>
                  <a:pt x="499" y="174"/>
                </a:lnTo>
                <a:lnTo>
                  <a:pt x="499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4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5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7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8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79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0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2"/>
                </a:lnTo>
                <a:lnTo>
                  <a:pt x="497" y="183"/>
                </a:lnTo>
                <a:lnTo>
                  <a:pt x="497" y="183"/>
                </a:lnTo>
                <a:lnTo>
                  <a:pt x="497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3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4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5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6"/>
                </a:lnTo>
                <a:lnTo>
                  <a:pt x="496" y="187"/>
                </a:lnTo>
                <a:lnTo>
                  <a:pt x="496" y="187"/>
                </a:lnTo>
                <a:lnTo>
                  <a:pt x="496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7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8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89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1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2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7" y="193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4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5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8" y="196"/>
                </a:lnTo>
                <a:lnTo>
                  <a:pt x="499" y="196"/>
                </a:lnTo>
                <a:lnTo>
                  <a:pt x="499" y="196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7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499" y="198"/>
                </a:lnTo>
                <a:lnTo>
                  <a:pt x="500" y="198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0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0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1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2"/>
                </a:lnTo>
                <a:lnTo>
                  <a:pt x="502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3"/>
                </a:lnTo>
                <a:lnTo>
                  <a:pt x="503" y="204"/>
                </a:lnTo>
                <a:lnTo>
                  <a:pt x="503" y="204"/>
                </a:lnTo>
                <a:lnTo>
                  <a:pt x="503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4"/>
                </a:lnTo>
                <a:lnTo>
                  <a:pt x="504" y="205"/>
                </a:lnTo>
                <a:lnTo>
                  <a:pt x="504" y="205"/>
                </a:lnTo>
                <a:lnTo>
                  <a:pt x="504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5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5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6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6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7"/>
                </a:lnTo>
                <a:lnTo>
                  <a:pt x="507" y="209"/>
                </a:lnTo>
                <a:lnTo>
                  <a:pt x="507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8" y="209"/>
                </a:lnTo>
                <a:lnTo>
                  <a:pt x="509" y="209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09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0"/>
                </a:lnTo>
                <a:lnTo>
                  <a:pt x="511" y="211"/>
                </a:lnTo>
                <a:lnTo>
                  <a:pt x="511" y="211"/>
                </a:lnTo>
                <a:lnTo>
                  <a:pt x="511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2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1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3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4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2"/>
                </a:lnTo>
                <a:lnTo>
                  <a:pt x="515" y="213"/>
                </a:lnTo>
                <a:lnTo>
                  <a:pt x="515" y="213"/>
                </a:lnTo>
                <a:lnTo>
                  <a:pt x="515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6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7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3"/>
                </a:lnTo>
                <a:lnTo>
                  <a:pt x="519" y="214"/>
                </a:lnTo>
                <a:lnTo>
                  <a:pt x="519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0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1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2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3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4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5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6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8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29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0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1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2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3" y="214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4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5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7" y="213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8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39" y="212"/>
                </a:lnTo>
                <a:lnTo>
                  <a:pt x="540" y="212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0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1" y="211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2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10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3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9"/>
                </a:lnTo>
                <a:lnTo>
                  <a:pt x="544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6" y="207"/>
                </a:lnTo>
                <a:lnTo>
                  <a:pt x="547" y="207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7" y="206"/>
                </a:lnTo>
                <a:lnTo>
                  <a:pt x="548" y="206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8" y="205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4"/>
                </a:lnTo>
                <a:lnTo>
                  <a:pt x="549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3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0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2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1" y="201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200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7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6"/>
                </a:lnTo>
                <a:lnTo>
                  <a:pt x="553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5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4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3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5" y="192"/>
                </a:lnTo>
                <a:lnTo>
                  <a:pt x="556" y="192"/>
                </a:lnTo>
                <a:lnTo>
                  <a:pt x="556" y="192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91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9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8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7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6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5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4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3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2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80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9"/>
                </a:lnTo>
                <a:lnTo>
                  <a:pt x="556" y="178"/>
                </a:lnTo>
                <a:lnTo>
                  <a:pt x="556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8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7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6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5" y="175"/>
                </a:lnTo>
                <a:lnTo>
                  <a:pt x="553" y="175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4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3" y="173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1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2" y="170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9"/>
                </a:lnTo>
                <a:lnTo>
                  <a:pt x="551" y="168"/>
                </a:lnTo>
                <a:lnTo>
                  <a:pt x="551" y="168"/>
                </a:lnTo>
                <a:lnTo>
                  <a:pt x="551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8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50" y="167"/>
                </a:lnTo>
                <a:lnTo>
                  <a:pt x="549" y="167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9" y="166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5"/>
                </a:lnTo>
                <a:lnTo>
                  <a:pt x="548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3"/>
                </a:lnTo>
                <a:lnTo>
                  <a:pt x="547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6" y="162"/>
                </a:lnTo>
                <a:lnTo>
                  <a:pt x="544" y="162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4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1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3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2" y="160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1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9"/>
                </a:lnTo>
                <a:lnTo>
                  <a:pt x="540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9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8" y="158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7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5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4" y="157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3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2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1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30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9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8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lnTo>
                  <a:pt x="526" y="156"/>
                </a:lnTo>
                <a:close/>
                <a:moveTo>
                  <a:pt x="489" y="182"/>
                </a:move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80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9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8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7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89" y="176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5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4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0" y="173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1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70"/>
                </a:lnTo>
                <a:lnTo>
                  <a:pt x="491" y="169"/>
                </a:lnTo>
                <a:lnTo>
                  <a:pt x="491" y="169"/>
                </a:lnTo>
                <a:lnTo>
                  <a:pt x="491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9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8"/>
                </a:lnTo>
                <a:lnTo>
                  <a:pt x="493" y="167"/>
                </a:lnTo>
                <a:lnTo>
                  <a:pt x="493" y="167"/>
                </a:lnTo>
                <a:lnTo>
                  <a:pt x="493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7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6"/>
                </a:lnTo>
                <a:lnTo>
                  <a:pt x="494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5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5" y="163"/>
                </a:lnTo>
                <a:lnTo>
                  <a:pt x="496" y="163"/>
                </a:lnTo>
                <a:lnTo>
                  <a:pt x="496" y="163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6" y="162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1"/>
                </a:lnTo>
                <a:lnTo>
                  <a:pt x="497" y="160"/>
                </a:lnTo>
                <a:lnTo>
                  <a:pt x="497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59"/>
                </a:lnTo>
                <a:lnTo>
                  <a:pt x="498" y="159"/>
                </a:lnTo>
                <a:lnTo>
                  <a:pt x="498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9"/>
                </a:lnTo>
                <a:lnTo>
                  <a:pt x="499" y="158"/>
                </a:lnTo>
                <a:lnTo>
                  <a:pt x="499" y="158"/>
                </a:lnTo>
                <a:lnTo>
                  <a:pt x="499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7"/>
                </a:lnTo>
                <a:lnTo>
                  <a:pt x="500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7"/>
                </a:lnTo>
                <a:lnTo>
                  <a:pt x="502" y="156"/>
                </a:lnTo>
                <a:lnTo>
                  <a:pt x="502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3" y="156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4" y="154"/>
                </a:lnTo>
                <a:lnTo>
                  <a:pt x="505" y="154"/>
                </a:lnTo>
                <a:lnTo>
                  <a:pt x="505" y="154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5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3"/>
                </a:lnTo>
                <a:lnTo>
                  <a:pt x="506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7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2"/>
                </a:lnTo>
                <a:lnTo>
                  <a:pt x="508" y="151"/>
                </a:lnTo>
                <a:lnTo>
                  <a:pt x="508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09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1"/>
                </a:lnTo>
                <a:lnTo>
                  <a:pt x="511" y="150"/>
                </a:lnTo>
                <a:lnTo>
                  <a:pt x="511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2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3" y="150"/>
                </a:lnTo>
                <a:lnTo>
                  <a:pt x="514" y="150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4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5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6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9"/>
                </a:lnTo>
                <a:lnTo>
                  <a:pt x="517" y="148"/>
                </a:lnTo>
                <a:lnTo>
                  <a:pt x="517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19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0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1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2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3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4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5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6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8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29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0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1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2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3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4" y="148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5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7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8" y="149"/>
                </a:lnTo>
                <a:lnTo>
                  <a:pt x="539" y="149"/>
                </a:lnTo>
                <a:lnTo>
                  <a:pt x="539" y="149"/>
                </a:lnTo>
                <a:lnTo>
                  <a:pt x="539" y="150"/>
                </a:lnTo>
                <a:lnTo>
                  <a:pt x="539" y="150"/>
                </a:lnTo>
                <a:lnTo>
                  <a:pt x="539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0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1" y="150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2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3" y="151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4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2"/>
                </a:lnTo>
                <a:lnTo>
                  <a:pt x="546" y="153"/>
                </a:lnTo>
                <a:lnTo>
                  <a:pt x="546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7" y="153"/>
                </a:lnTo>
                <a:lnTo>
                  <a:pt x="548" y="153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8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4"/>
                </a:lnTo>
                <a:lnTo>
                  <a:pt x="549" y="156"/>
                </a:lnTo>
                <a:lnTo>
                  <a:pt x="549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6"/>
                </a:lnTo>
                <a:lnTo>
                  <a:pt x="550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1" y="157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2" y="158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3" y="159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0"/>
                </a:lnTo>
                <a:lnTo>
                  <a:pt x="555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1"/>
                </a:lnTo>
                <a:lnTo>
                  <a:pt x="556" y="162"/>
                </a:lnTo>
                <a:lnTo>
                  <a:pt x="556" y="162"/>
                </a:lnTo>
                <a:lnTo>
                  <a:pt x="556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2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7" y="163"/>
                </a:lnTo>
                <a:lnTo>
                  <a:pt x="558" y="163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5"/>
                </a:lnTo>
                <a:lnTo>
                  <a:pt x="558" y="166"/>
                </a:lnTo>
                <a:lnTo>
                  <a:pt x="558" y="166"/>
                </a:lnTo>
                <a:lnTo>
                  <a:pt x="558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6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7"/>
                </a:lnTo>
                <a:lnTo>
                  <a:pt x="559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8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69"/>
                </a:lnTo>
                <a:lnTo>
                  <a:pt x="560" y="170"/>
                </a:lnTo>
                <a:lnTo>
                  <a:pt x="560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0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1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1" y="173"/>
                </a:lnTo>
                <a:lnTo>
                  <a:pt x="562" y="173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4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5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6"/>
                </a:lnTo>
                <a:lnTo>
                  <a:pt x="562" y="177"/>
                </a:lnTo>
                <a:lnTo>
                  <a:pt x="562" y="177"/>
                </a:lnTo>
                <a:lnTo>
                  <a:pt x="562" y="177"/>
                </a:lnTo>
                <a:lnTo>
                  <a:pt x="564" y="177"/>
                </a:lnTo>
                <a:lnTo>
                  <a:pt x="564" y="177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8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79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0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2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3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4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5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6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7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8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89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1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2"/>
                </a:lnTo>
                <a:lnTo>
                  <a:pt x="564" y="193"/>
                </a:lnTo>
                <a:lnTo>
                  <a:pt x="564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3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4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5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6"/>
                </a:lnTo>
                <a:lnTo>
                  <a:pt x="562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7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198"/>
                </a:lnTo>
                <a:lnTo>
                  <a:pt x="561" y="200"/>
                </a:lnTo>
                <a:lnTo>
                  <a:pt x="561" y="200"/>
                </a:lnTo>
                <a:lnTo>
                  <a:pt x="561" y="200"/>
                </a:lnTo>
                <a:lnTo>
                  <a:pt x="560" y="200"/>
                </a:lnTo>
                <a:lnTo>
                  <a:pt x="560" y="200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1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60" y="202"/>
                </a:lnTo>
                <a:lnTo>
                  <a:pt x="559" y="202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3"/>
                </a:lnTo>
                <a:lnTo>
                  <a:pt x="559" y="204"/>
                </a:lnTo>
                <a:lnTo>
                  <a:pt x="559" y="204"/>
                </a:lnTo>
                <a:lnTo>
                  <a:pt x="559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4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5"/>
                </a:lnTo>
                <a:lnTo>
                  <a:pt x="558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6"/>
                </a:lnTo>
                <a:lnTo>
                  <a:pt x="557" y="207"/>
                </a:lnTo>
                <a:lnTo>
                  <a:pt x="557" y="207"/>
                </a:lnTo>
                <a:lnTo>
                  <a:pt x="557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7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6" y="209"/>
                </a:lnTo>
                <a:lnTo>
                  <a:pt x="555" y="209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5" y="210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3" y="211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2" y="212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1" y="213"/>
                </a:lnTo>
                <a:lnTo>
                  <a:pt x="550" y="213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50" y="214"/>
                </a:lnTo>
                <a:lnTo>
                  <a:pt x="549" y="214"/>
                </a:lnTo>
                <a:lnTo>
                  <a:pt x="549" y="214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9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5"/>
                </a:lnTo>
                <a:lnTo>
                  <a:pt x="548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7" y="216"/>
                </a:lnTo>
                <a:lnTo>
                  <a:pt x="546" y="216"/>
                </a:lnTo>
                <a:lnTo>
                  <a:pt x="546" y="216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6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4" y="218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3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2" y="219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1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40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0"/>
                </a:lnTo>
                <a:lnTo>
                  <a:pt x="539" y="221"/>
                </a:lnTo>
                <a:lnTo>
                  <a:pt x="539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8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7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5" y="221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4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3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2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1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30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9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8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6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5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4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3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2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1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20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9" y="222"/>
                </a:lnTo>
                <a:lnTo>
                  <a:pt x="517" y="222"/>
                </a:lnTo>
                <a:lnTo>
                  <a:pt x="517" y="222"/>
                </a:lnTo>
                <a:lnTo>
                  <a:pt x="517" y="221"/>
                </a:lnTo>
                <a:lnTo>
                  <a:pt x="517" y="221"/>
                </a:lnTo>
                <a:lnTo>
                  <a:pt x="517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6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5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1"/>
                </a:lnTo>
                <a:lnTo>
                  <a:pt x="514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3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2" y="220"/>
                </a:lnTo>
                <a:lnTo>
                  <a:pt x="511" y="220"/>
                </a:lnTo>
                <a:lnTo>
                  <a:pt x="511" y="220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11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9" y="219"/>
                </a:lnTo>
                <a:lnTo>
                  <a:pt x="508" y="219"/>
                </a:lnTo>
                <a:lnTo>
                  <a:pt x="508" y="219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8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7" y="218"/>
                </a:lnTo>
                <a:lnTo>
                  <a:pt x="506" y="218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6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6"/>
                </a:lnTo>
                <a:lnTo>
                  <a:pt x="505" y="215"/>
                </a:lnTo>
                <a:lnTo>
                  <a:pt x="505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4" y="215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3" y="214"/>
                </a:lnTo>
                <a:lnTo>
                  <a:pt x="502" y="214"/>
                </a:lnTo>
                <a:lnTo>
                  <a:pt x="502" y="214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2" y="213"/>
                </a:lnTo>
                <a:lnTo>
                  <a:pt x="500" y="213"/>
                </a:lnTo>
                <a:lnTo>
                  <a:pt x="500" y="213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500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2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9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1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8" y="210"/>
                </a:lnTo>
                <a:lnTo>
                  <a:pt x="497" y="210"/>
                </a:lnTo>
                <a:lnTo>
                  <a:pt x="497" y="210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7" y="209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7"/>
                </a:lnTo>
                <a:lnTo>
                  <a:pt x="496" y="206"/>
                </a:lnTo>
                <a:lnTo>
                  <a:pt x="496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6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5" y="205"/>
                </a:lnTo>
                <a:lnTo>
                  <a:pt x="494" y="205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4"/>
                </a:lnTo>
                <a:lnTo>
                  <a:pt x="494" y="203"/>
                </a:lnTo>
                <a:lnTo>
                  <a:pt x="494" y="203"/>
                </a:lnTo>
                <a:lnTo>
                  <a:pt x="494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3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2"/>
                </a:lnTo>
                <a:lnTo>
                  <a:pt x="493" y="201"/>
                </a:lnTo>
                <a:lnTo>
                  <a:pt x="493" y="201"/>
                </a:lnTo>
                <a:lnTo>
                  <a:pt x="493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1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200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1" y="198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7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6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90" y="195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4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3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2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91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9"/>
                </a:lnTo>
                <a:lnTo>
                  <a:pt x="489" y="188"/>
                </a:lnTo>
                <a:lnTo>
                  <a:pt x="478" y="188"/>
                </a:lnTo>
                <a:lnTo>
                  <a:pt x="478" y="182"/>
                </a:lnTo>
                <a:lnTo>
                  <a:pt x="489" y="182"/>
                </a:lnTo>
                <a:lnTo>
                  <a:pt x="489" y="182"/>
                </a:lnTo>
                <a:close/>
                <a:moveTo>
                  <a:pt x="446" y="182"/>
                </a:moveTo>
                <a:lnTo>
                  <a:pt x="446" y="188"/>
                </a:lnTo>
                <a:lnTo>
                  <a:pt x="431" y="188"/>
                </a:lnTo>
                <a:lnTo>
                  <a:pt x="431" y="182"/>
                </a:lnTo>
                <a:lnTo>
                  <a:pt x="446" y="182"/>
                </a:lnTo>
                <a:lnTo>
                  <a:pt x="446" y="182"/>
                </a:lnTo>
                <a:close/>
                <a:moveTo>
                  <a:pt x="399" y="182"/>
                </a:moveTo>
                <a:lnTo>
                  <a:pt x="399" y="188"/>
                </a:lnTo>
                <a:lnTo>
                  <a:pt x="385" y="188"/>
                </a:lnTo>
                <a:lnTo>
                  <a:pt x="385" y="182"/>
                </a:lnTo>
                <a:lnTo>
                  <a:pt x="399" y="182"/>
                </a:lnTo>
                <a:lnTo>
                  <a:pt x="399" y="182"/>
                </a:lnTo>
                <a:close/>
                <a:moveTo>
                  <a:pt x="353" y="182"/>
                </a:moveTo>
                <a:lnTo>
                  <a:pt x="353" y="188"/>
                </a:lnTo>
                <a:lnTo>
                  <a:pt x="337" y="188"/>
                </a:lnTo>
                <a:lnTo>
                  <a:pt x="337" y="182"/>
                </a:lnTo>
                <a:lnTo>
                  <a:pt x="353" y="182"/>
                </a:lnTo>
                <a:lnTo>
                  <a:pt x="353" y="182"/>
                </a:lnTo>
                <a:close/>
                <a:moveTo>
                  <a:pt x="306" y="182"/>
                </a:moveTo>
                <a:lnTo>
                  <a:pt x="306" y="188"/>
                </a:lnTo>
                <a:lnTo>
                  <a:pt x="290" y="188"/>
                </a:lnTo>
                <a:lnTo>
                  <a:pt x="290" y="182"/>
                </a:lnTo>
                <a:lnTo>
                  <a:pt x="306" y="182"/>
                </a:lnTo>
                <a:lnTo>
                  <a:pt x="306" y="182"/>
                </a:lnTo>
                <a:close/>
                <a:moveTo>
                  <a:pt x="258" y="182"/>
                </a:moveTo>
                <a:lnTo>
                  <a:pt x="258" y="188"/>
                </a:lnTo>
                <a:lnTo>
                  <a:pt x="243" y="188"/>
                </a:lnTo>
                <a:lnTo>
                  <a:pt x="243" y="182"/>
                </a:lnTo>
                <a:lnTo>
                  <a:pt x="258" y="182"/>
                </a:lnTo>
                <a:lnTo>
                  <a:pt x="258" y="182"/>
                </a:lnTo>
                <a:close/>
                <a:moveTo>
                  <a:pt x="211" y="182"/>
                </a:moveTo>
                <a:lnTo>
                  <a:pt x="211" y="188"/>
                </a:lnTo>
                <a:lnTo>
                  <a:pt x="195" y="188"/>
                </a:lnTo>
                <a:lnTo>
                  <a:pt x="195" y="182"/>
                </a:lnTo>
                <a:lnTo>
                  <a:pt x="211" y="182"/>
                </a:lnTo>
                <a:lnTo>
                  <a:pt x="211" y="182"/>
                </a:lnTo>
                <a:close/>
                <a:moveTo>
                  <a:pt x="164" y="182"/>
                </a:moveTo>
                <a:lnTo>
                  <a:pt x="164" y="188"/>
                </a:lnTo>
                <a:lnTo>
                  <a:pt x="148" y="188"/>
                </a:lnTo>
                <a:lnTo>
                  <a:pt x="148" y="182"/>
                </a:lnTo>
                <a:lnTo>
                  <a:pt x="164" y="182"/>
                </a:lnTo>
                <a:lnTo>
                  <a:pt x="164" y="182"/>
                </a:lnTo>
                <a:close/>
                <a:moveTo>
                  <a:pt x="117" y="182"/>
                </a:moveTo>
                <a:lnTo>
                  <a:pt x="117" y="188"/>
                </a:lnTo>
                <a:lnTo>
                  <a:pt x="101" y="188"/>
                </a:lnTo>
                <a:lnTo>
                  <a:pt x="101" y="182"/>
                </a:lnTo>
                <a:lnTo>
                  <a:pt x="117" y="182"/>
                </a:lnTo>
                <a:lnTo>
                  <a:pt x="117" y="182"/>
                </a:lnTo>
                <a:close/>
                <a:moveTo>
                  <a:pt x="70" y="182"/>
                </a:moveTo>
                <a:lnTo>
                  <a:pt x="70" y="188"/>
                </a:lnTo>
                <a:lnTo>
                  <a:pt x="55" y="188"/>
                </a:lnTo>
                <a:lnTo>
                  <a:pt x="55" y="182"/>
                </a:lnTo>
                <a:lnTo>
                  <a:pt x="70" y="182"/>
                </a:lnTo>
                <a:lnTo>
                  <a:pt x="70" y="182"/>
                </a:lnTo>
                <a:close/>
                <a:moveTo>
                  <a:pt x="23" y="182"/>
                </a:moveTo>
                <a:lnTo>
                  <a:pt x="23" y="188"/>
                </a:lnTo>
                <a:lnTo>
                  <a:pt x="7" y="188"/>
                </a:lnTo>
                <a:lnTo>
                  <a:pt x="7" y="182"/>
                </a:lnTo>
                <a:lnTo>
                  <a:pt x="23" y="182"/>
                </a:lnTo>
                <a:lnTo>
                  <a:pt x="23" y="182"/>
                </a:lnTo>
                <a:close/>
                <a:moveTo>
                  <a:pt x="7" y="158"/>
                </a:moveTo>
                <a:lnTo>
                  <a:pt x="0" y="158"/>
                </a:lnTo>
                <a:lnTo>
                  <a:pt x="0" y="142"/>
                </a:lnTo>
                <a:lnTo>
                  <a:pt x="7" y="142"/>
                </a:lnTo>
                <a:lnTo>
                  <a:pt x="7" y="158"/>
                </a:lnTo>
                <a:lnTo>
                  <a:pt x="7" y="158"/>
                </a:lnTo>
                <a:close/>
                <a:moveTo>
                  <a:pt x="7" y="111"/>
                </a:moveTo>
                <a:lnTo>
                  <a:pt x="0" y="111"/>
                </a:lnTo>
                <a:lnTo>
                  <a:pt x="0" y="95"/>
                </a:lnTo>
                <a:lnTo>
                  <a:pt x="7" y="95"/>
                </a:lnTo>
                <a:lnTo>
                  <a:pt x="7" y="111"/>
                </a:lnTo>
                <a:lnTo>
                  <a:pt x="7" y="111"/>
                </a:lnTo>
                <a:close/>
                <a:moveTo>
                  <a:pt x="7" y="63"/>
                </a:moveTo>
                <a:lnTo>
                  <a:pt x="0" y="63"/>
                </a:lnTo>
                <a:lnTo>
                  <a:pt x="0" y="47"/>
                </a:lnTo>
                <a:lnTo>
                  <a:pt x="7" y="47"/>
                </a:lnTo>
                <a:lnTo>
                  <a:pt x="7" y="63"/>
                </a:lnTo>
                <a:close/>
              </a:path>
            </a:pathLst>
          </a:custGeom>
          <a:solidFill>
            <a:srgbClr val="8497B0"/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76">
            <a:extLst>
              <a:ext uri="{FF2B5EF4-FFF2-40B4-BE49-F238E27FC236}">
                <a16:creationId xmlns="" xmlns:a16="http://schemas.microsoft.com/office/drawing/2014/main" id="{26DCEF3B-929E-463C-B24B-66C51735D1CD}"/>
              </a:ext>
            </a:extLst>
          </p:cNvPr>
          <p:cNvSpPr>
            <a:spLocks noEditPoints="1"/>
          </p:cNvSpPr>
          <p:nvPr/>
        </p:nvSpPr>
        <p:spPr bwMode="auto">
          <a:xfrm>
            <a:off x="5761003" y="2609236"/>
            <a:ext cx="503238" cy="1133475"/>
          </a:xfrm>
          <a:custGeom>
            <a:avLst/>
            <a:gdLst>
              <a:gd name="T0" fmla="*/ 309 w 317"/>
              <a:gd name="T1" fmla="*/ 671 h 714"/>
              <a:gd name="T2" fmla="*/ 307 w 317"/>
              <a:gd name="T3" fmla="*/ 666 h 714"/>
              <a:gd name="T4" fmla="*/ 304 w 317"/>
              <a:gd name="T5" fmla="*/ 660 h 714"/>
              <a:gd name="T6" fmla="*/ 301 w 317"/>
              <a:gd name="T7" fmla="*/ 656 h 714"/>
              <a:gd name="T8" fmla="*/ 295 w 317"/>
              <a:gd name="T9" fmla="*/ 652 h 714"/>
              <a:gd name="T10" fmla="*/ 291 w 317"/>
              <a:gd name="T11" fmla="*/ 649 h 714"/>
              <a:gd name="T12" fmla="*/ 284 w 317"/>
              <a:gd name="T13" fmla="*/ 648 h 714"/>
              <a:gd name="T14" fmla="*/ 277 w 317"/>
              <a:gd name="T15" fmla="*/ 648 h 714"/>
              <a:gd name="T16" fmla="*/ 272 w 317"/>
              <a:gd name="T17" fmla="*/ 649 h 714"/>
              <a:gd name="T18" fmla="*/ 266 w 317"/>
              <a:gd name="T19" fmla="*/ 651 h 714"/>
              <a:gd name="T20" fmla="*/ 261 w 317"/>
              <a:gd name="T21" fmla="*/ 653 h 714"/>
              <a:gd name="T22" fmla="*/ 257 w 317"/>
              <a:gd name="T23" fmla="*/ 658 h 714"/>
              <a:gd name="T24" fmla="*/ 254 w 317"/>
              <a:gd name="T25" fmla="*/ 664 h 714"/>
              <a:gd name="T26" fmla="*/ 252 w 317"/>
              <a:gd name="T27" fmla="*/ 669 h 714"/>
              <a:gd name="T28" fmla="*/ 250 w 317"/>
              <a:gd name="T29" fmla="*/ 675 h 714"/>
              <a:gd name="T30" fmla="*/ 250 w 317"/>
              <a:gd name="T31" fmla="*/ 682 h 714"/>
              <a:gd name="T32" fmla="*/ 252 w 317"/>
              <a:gd name="T33" fmla="*/ 687 h 714"/>
              <a:gd name="T34" fmla="*/ 255 w 317"/>
              <a:gd name="T35" fmla="*/ 693 h 714"/>
              <a:gd name="T36" fmla="*/ 258 w 317"/>
              <a:gd name="T37" fmla="*/ 697 h 714"/>
              <a:gd name="T38" fmla="*/ 263 w 317"/>
              <a:gd name="T39" fmla="*/ 702 h 714"/>
              <a:gd name="T40" fmla="*/ 268 w 317"/>
              <a:gd name="T41" fmla="*/ 704 h 714"/>
              <a:gd name="T42" fmla="*/ 275 w 317"/>
              <a:gd name="T43" fmla="*/ 706 h 714"/>
              <a:gd name="T44" fmla="*/ 281 w 317"/>
              <a:gd name="T45" fmla="*/ 706 h 714"/>
              <a:gd name="T46" fmla="*/ 288 w 317"/>
              <a:gd name="T47" fmla="*/ 705 h 714"/>
              <a:gd name="T48" fmla="*/ 293 w 317"/>
              <a:gd name="T49" fmla="*/ 703 h 714"/>
              <a:gd name="T50" fmla="*/ 298 w 317"/>
              <a:gd name="T51" fmla="*/ 701 h 714"/>
              <a:gd name="T52" fmla="*/ 302 w 317"/>
              <a:gd name="T53" fmla="*/ 696 h 714"/>
              <a:gd name="T54" fmla="*/ 306 w 317"/>
              <a:gd name="T55" fmla="*/ 691 h 714"/>
              <a:gd name="T56" fmla="*/ 308 w 317"/>
              <a:gd name="T57" fmla="*/ 685 h 714"/>
              <a:gd name="T58" fmla="*/ 309 w 317"/>
              <a:gd name="T59" fmla="*/ 679 h 714"/>
              <a:gd name="T60" fmla="*/ 284 w 317"/>
              <a:gd name="T61" fmla="*/ 640 h 714"/>
              <a:gd name="T62" fmla="*/ 292 w 317"/>
              <a:gd name="T63" fmla="*/ 641 h 714"/>
              <a:gd name="T64" fmla="*/ 300 w 317"/>
              <a:gd name="T65" fmla="*/ 644 h 714"/>
              <a:gd name="T66" fmla="*/ 306 w 317"/>
              <a:gd name="T67" fmla="*/ 650 h 714"/>
              <a:gd name="T68" fmla="*/ 310 w 317"/>
              <a:gd name="T69" fmla="*/ 656 h 714"/>
              <a:gd name="T70" fmla="*/ 315 w 317"/>
              <a:gd name="T71" fmla="*/ 662 h 714"/>
              <a:gd name="T72" fmla="*/ 317 w 317"/>
              <a:gd name="T73" fmla="*/ 669 h 714"/>
              <a:gd name="T74" fmla="*/ 317 w 317"/>
              <a:gd name="T75" fmla="*/ 678 h 714"/>
              <a:gd name="T76" fmla="*/ 317 w 317"/>
              <a:gd name="T77" fmla="*/ 686 h 714"/>
              <a:gd name="T78" fmla="*/ 313 w 317"/>
              <a:gd name="T79" fmla="*/ 693 h 714"/>
              <a:gd name="T80" fmla="*/ 310 w 317"/>
              <a:gd name="T81" fmla="*/ 700 h 714"/>
              <a:gd name="T82" fmla="*/ 304 w 317"/>
              <a:gd name="T83" fmla="*/ 705 h 714"/>
              <a:gd name="T84" fmla="*/ 298 w 317"/>
              <a:gd name="T85" fmla="*/ 710 h 714"/>
              <a:gd name="T86" fmla="*/ 291 w 317"/>
              <a:gd name="T87" fmla="*/ 713 h 714"/>
              <a:gd name="T88" fmla="*/ 283 w 317"/>
              <a:gd name="T89" fmla="*/ 714 h 714"/>
              <a:gd name="T90" fmla="*/ 275 w 317"/>
              <a:gd name="T91" fmla="*/ 714 h 714"/>
              <a:gd name="T92" fmla="*/ 267 w 317"/>
              <a:gd name="T93" fmla="*/ 712 h 714"/>
              <a:gd name="T94" fmla="*/ 261 w 317"/>
              <a:gd name="T95" fmla="*/ 710 h 714"/>
              <a:gd name="T96" fmla="*/ 254 w 317"/>
              <a:gd name="T97" fmla="*/ 704 h 714"/>
              <a:gd name="T98" fmla="*/ 249 w 317"/>
              <a:gd name="T99" fmla="*/ 699 h 714"/>
              <a:gd name="T100" fmla="*/ 245 w 317"/>
              <a:gd name="T101" fmla="*/ 692 h 714"/>
              <a:gd name="T102" fmla="*/ 243 w 317"/>
              <a:gd name="T103" fmla="*/ 685 h 714"/>
              <a:gd name="T104" fmla="*/ 243 w 317"/>
              <a:gd name="T105" fmla="*/ 677 h 714"/>
              <a:gd name="T106" fmla="*/ 243 w 317"/>
              <a:gd name="T107" fmla="*/ 669 h 714"/>
              <a:gd name="T108" fmla="*/ 246 w 317"/>
              <a:gd name="T109" fmla="*/ 661 h 714"/>
              <a:gd name="T110" fmla="*/ 249 w 317"/>
              <a:gd name="T111" fmla="*/ 655 h 714"/>
              <a:gd name="T112" fmla="*/ 255 w 317"/>
              <a:gd name="T113" fmla="*/ 649 h 714"/>
              <a:gd name="T114" fmla="*/ 261 w 317"/>
              <a:gd name="T115" fmla="*/ 644 h 714"/>
              <a:gd name="T116" fmla="*/ 268 w 317"/>
              <a:gd name="T117" fmla="*/ 641 h 714"/>
              <a:gd name="T118" fmla="*/ 275 w 317"/>
              <a:gd name="T119" fmla="*/ 640 h 714"/>
              <a:gd name="T120" fmla="*/ 266 w 317"/>
              <a:gd name="T121" fmla="*/ 544 h 714"/>
              <a:gd name="T122" fmla="*/ 30 w 317"/>
              <a:gd name="T123" fmla="*/ 537 h 714"/>
              <a:gd name="T124" fmla="*/ 0 w 317"/>
              <a:gd name="T125" fmla="*/ 299 h 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17" h="714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09" y="677"/>
                </a:moveTo>
                <a:lnTo>
                  <a:pt x="309" y="677"/>
                </a:lnTo>
                <a:lnTo>
                  <a:pt x="309" y="677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6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5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4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3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1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70"/>
                </a:lnTo>
                <a:lnTo>
                  <a:pt x="309" y="669"/>
                </a:lnTo>
                <a:lnTo>
                  <a:pt x="309" y="669"/>
                </a:lnTo>
                <a:lnTo>
                  <a:pt x="309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9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8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7"/>
                </a:lnTo>
                <a:lnTo>
                  <a:pt x="308" y="666"/>
                </a:lnTo>
                <a:lnTo>
                  <a:pt x="308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6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5"/>
                </a:lnTo>
                <a:lnTo>
                  <a:pt x="307" y="664"/>
                </a:lnTo>
                <a:lnTo>
                  <a:pt x="307" y="664"/>
                </a:lnTo>
                <a:lnTo>
                  <a:pt x="307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4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2"/>
                </a:lnTo>
                <a:lnTo>
                  <a:pt x="306" y="661"/>
                </a:lnTo>
                <a:lnTo>
                  <a:pt x="306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1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4" y="660"/>
                </a:lnTo>
                <a:lnTo>
                  <a:pt x="303" y="660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9"/>
                </a:lnTo>
                <a:lnTo>
                  <a:pt x="303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8"/>
                </a:lnTo>
                <a:lnTo>
                  <a:pt x="302" y="657"/>
                </a:lnTo>
                <a:lnTo>
                  <a:pt x="302" y="657"/>
                </a:lnTo>
                <a:lnTo>
                  <a:pt x="302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7"/>
                </a:lnTo>
                <a:lnTo>
                  <a:pt x="301" y="656"/>
                </a:lnTo>
                <a:lnTo>
                  <a:pt x="301" y="656"/>
                </a:lnTo>
                <a:lnTo>
                  <a:pt x="301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6"/>
                </a:lnTo>
                <a:lnTo>
                  <a:pt x="300" y="655"/>
                </a:lnTo>
                <a:lnTo>
                  <a:pt x="300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5"/>
                </a:lnTo>
                <a:lnTo>
                  <a:pt x="299" y="653"/>
                </a:lnTo>
                <a:lnTo>
                  <a:pt x="299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8" y="653"/>
                </a:lnTo>
                <a:lnTo>
                  <a:pt x="297" y="653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7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2"/>
                </a:lnTo>
                <a:lnTo>
                  <a:pt x="295" y="651"/>
                </a:lnTo>
                <a:lnTo>
                  <a:pt x="295" y="651"/>
                </a:lnTo>
                <a:lnTo>
                  <a:pt x="295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4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1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3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2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50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1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90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9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9"/>
                </a:lnTo>
                <a:lnTo>
                  <a:pt x="288" y="648"/>
                </a:lnTo>
                <a:lnTo>
                  <a:pt x="288" y="648"/>
                </a:lnTo>
                <a:lnTo>
                  <a:pt x="288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6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5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4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3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2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1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80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9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7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6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5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4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3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8"/>
                </a:lnTo>
                <a:lnTo>
                  <a:pt x="272" y="649"/>
                </a:lnTo>
                <a:lnTo>
                  <a:pt x="272" y="649"/>
                </a:lnTo>
                <a:lnTo>
                  <a:pt x="272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1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70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49"/>
                </a:lnTo>
                <a:lnTo>
                  <a:pt x="268" y="650"/>
                </a:lnTo>
                <a:lnTo>
                  <a:pt x="268" y="650"/>
                </a:lnTo>
                <a:lnTo>
                  <a:pt x="268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7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0"/>
                </a:lnTo>
                <a:lnTo>
                  <a:pt x="266" y="651"/>
                </a:lnTo>
                <a:lnTo>
                  <a:pt x="266" y="651"/>
                </a:lnTo>
                <a:lnTo>
                  <a:pt x="266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5" y="651"/>
                </a:lnTo>
                <a:lnTo>
                  <a:pt x="264" y="651"/>
                </a:lnTo>
                <a:lnTo>
                  <a:pt x="264" y="651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4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2"/>
                </a:lnTo>
                <a:lnTo>
                  <a:pt x="263" y="653"/>
                </a:lnTo>
                <a:lnTo>
                  <a:pt x="263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2" y="653"/>
                </a:lnTo>
                <a:lnTo>
                  <a:pt x="261" y="653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61" y="655"/>
                </a:lnTo>
                <a:lnTo>
                  <a:pt x="259" y="655"/>
                </a:lnTo>
                <a:lnTo>
                  <a:pt x="259" y="655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9" y="656"/>
                </a:lnTo>
                <a:lnTo>
                  <a:pt x="258" y="656"/>
                </a:lnTo>
                <a:lnTo>
                  <a:pt x="258" y="656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8" y="657"/>
                </a:lnTo>
                <a:lnTo>
                  <a:pt x="257" y="657"/>
                </a:lnTo>
                <a:lnTo>
                  <a:pt x="257" y="657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7" y="658"/>
                </a:lnTo>
                <a:lnTo>
                  <a:pt x="256" y="658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59"/>
                </a:lnTo>
                <a:lnTo>
                  <a:pt x="256" y="660"/>
                </a:lnTo>
                <a:lnTo>
                  <a:pt x="256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0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5" y="661"/>
                </a:lnTo>
                <a:lnTo>
                  <a:pt x="254" y="661"/>
                </a:lnTo>
                <a:lnTo>
                  <a:pt x="254" y="661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2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4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4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5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3" y="666"/>
                </a:lnTo>
                <a:lnTo>
                  <a:pt x="252" y="666"/>
                </a:lnTo>
                <a:lnTo>
                  <a:pt x="252" y="666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7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8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2" y="669"/>
                </a:lnTo>
                <a:lnTo>
                  <a:pt x="250" y="669"/>
                </a:lnTo>
                <a:lnTo>
                  <a:pt x="250" y="669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0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1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3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4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5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6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7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8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79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1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2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3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0" y="684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5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6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7"/>
                </a:lnTo>
                <a:lnTo>
                  <a:pt x="252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88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0"/>
                </a:lnTo>
                <a:lnTo>
                  <a:pt x="253" y="691"/>
                </a:lnTo>
                <a:lnTo>
                  <a:pt x="253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1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2"/>
                </a:lnTo>
                <a:lnTo>
                  <a:pt x="254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3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5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4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6" y="695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6"/>
                </a:lnTo>
                <a:lnTo>
                  <a:pt x="257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7"/>
                </a:lnTo>
                <a:lnTo>
                  <a:pt x="258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699"/>
                </a:lnTo>
                <a:lnTo>
                  <a:pt x="259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1" y="700"/>
                </a:lnTo>
                <a:lnTo>
                  <a:pt x="262" y="700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2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1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3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4" y="702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5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3"/>
                </a:lnTo>
                <a:lnTo>
                  <a:pt x="266" y="704"/>
                </a:lnTo>
                <a:lnTo>
                  <a:pt x="266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7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68" y="704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0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1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2" y="705"/>
                </a:lnTo>
                <a:lnTo>
                  <a:pt x="273" y="705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3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4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5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6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7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79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0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1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2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3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4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5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6"/>
                </a:lnTo>
                <a:lnTo>
                  <a:pt x="286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8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89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0" y="705"/>
                </a:lnTo>
                <a:lnTo>
                  <a:pt x="291" y="705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1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2" y="704"/>
                </a:lnTo>
                <a:lnTo>
                  <a:pt x="293" y="704"/>
                </a:lnTo>
                <a:lnTo>
                  <a:pt x="293" y="704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3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4" y="703"/>
                </a:lnTo>
                <a:lnTo>
                  <a:pt x="295" y="703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5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2"/>
                </a:lnTo>
                <a:lnTo>
                  <a:pt x="297" y="701"/>
                </a:lnTo>
                <a:lnTo>
                  <a:pt x="297" y="701"/>
                </a:lnTo>
                <a:lnTo>
                  <a:pt x="297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8" y="701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299" y="700"/>
                </a:lnTo>
                <a:lnTo>
                  <a:pt x="300" y="700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0" y="699"/>
                </a:lnTo>
                <a:lnTo>
                  <a:pt x="301" y="699"/>
                </a:lnTo>
                <a:lnTo>
                  <a:pt x="301" y="699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1" y="697"/>
                </a:lnTo>
                <a:lnTo>
                  <a:pt x="302" y="697"/>
                </a:lnTo>
                <a:lnTo>
                  <a:pt x="302" y="697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2" y="696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5"/>
                </a:lnTo>
                <a:lnTo>
                  <a:pt x="303" y="694"/>
                </a:lnTo>
                <a:lnTo>
                  <a:pt x="303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4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4" y="693"/>
                </a:lnTo>
                <a:lnTo>
                  <a:pt x="306" y="693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2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6" y="691"/>
                </a:lnTo>
                <a:lnTo>
                  <a:pt x="307" y="691"/>
                </a:lnTo>
                <a:lnTo>
                  <a:pt x="307" y="691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90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7" y="688"/>
                </a:lnTo>
                <a:lnTo>
                  <a:pt x="308" y="688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7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6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8" y="685"/>
                </a:lnTo>
                <a:lnTo>
                  <a:pt x="309" y="685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4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3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2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81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9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8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lnTo>
                  <a:pt x="309" y="677"/>
                </a:lnTo>
                <a:close/>
                <a:moveTo>
                  <a:pt x="280" y="640"/>
                </a:moveTo>
                <a:lnTo>
                  <a:pt x="280" y="640"/>
                </a:lnTo>
                <a:lnTo>
                  <a:pt x="280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1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2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3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4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5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6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8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0"/>
                </a:lnTo>
                <a:lnTo>
                  <a:pt x="289" y="641"/>
                </a:lnTo>
                <a:lnTo>
                  <a:pt x="289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0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1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1"/>
                </a:lnTo>
                <a:lnTo>
                  <a:pt x="292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3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4" y="642"/>
                </a:lnTo>
                <a:lnTo>
                  <a:pt x="295" y="642"/>
                </a:lnTo>
                <a:lnTo>
                  <a:pt x="295" y="642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5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7" y="643"/>
                </a:lnTo>
                <a:lnTo>
                  <a:pt x="298" y="643"/>
                </a:lnTo>
                <a:lnTo>
                  <a:pt x="298" y="643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8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299" y="644"/>
                </a:lnTo>
                <a:lnTo>
                  <a:pt x="300" y="644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0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6"/>
                </a:lnTo>
                <a:lnTo>
                  <a:pt x="301" y="647"/>
                </a:lnTo>
                <a:lnTo>
                  <a:pt x="301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7"/>
                </a:lnTo>
                <a:lnTo>
                  <a:pt x="302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3" y="648"/>
                </a:lnTo>
                <a:lnTo>
                  <a:pt x="304" y="648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4" y="649"/>
                </a:lnTo>
                <a:lnTo>
                  <a:pt x="306" y="649"/>
                </a:lnTo>
                <a:lnTo>
                  <a:pt x="306" y="649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6" y="650"/>
                </a:lnTo>
                <a:lnTo>
                  <a:pt x="307" y="650"/>
                </a:lnTo>
                <a:lnTo>
                  <a:pt x="307" y="650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7" y="651"/>
                </a:lnTo>
                <a:lnTo>
                  <a:pt x="308" y="651"/>
                </a:lnTo>
                <a:lnTo>
                  <a:pt x="308" y="651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8" y="652"/>
                </a:lnTo>
                <a:lnTo>
                  <a:pt x="309" y="652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09" y="653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5"/>
                </a:lnTo>
                <a:lnTo>
                  <a:pt x="310" y="656"/>
                </a:lnTo>
                <a:lnTo>
                  <a:pt x="310" y="656"/>
                </a:lnTo>
                <a:lnTo>
                  <a:pt x="310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6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1" y="657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8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2" y="659"/>
                </a:lnTo>
                <a:lnTo>
                  <a:pt x="313" y="659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0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3" y="661"/>
                </a:lnTo>
                <a:lnTo>
                  <a:pt x="315" y="661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2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4"/>
                </a:lnTo>
                <a:lnTo>
                  <a:pt x="315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5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6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7"/>
                </a:lnTo>
                <a:lnTo>
                  <a:pt x="316" y="668"/>
                </a:lnTo>
                <a:lnTo>
                  <a:pt x="316" y="668"/>
                </a:lnTo>
                <a:lnTo>
                  <a:pt x="316" y="668"/>
                </a:lnTo>
                <a:lnTo>
                  <a:pt x="317" y="668"/>
                </a:lnTo>
                <a:lnTo>
                  <a:pt x="317" y="668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69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0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1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3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4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5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6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7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8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79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1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2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3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4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5"/>
                </a:lnTo>
                <a:lnTo>
                  <a:pt x="317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6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7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88"/>
                </a:lnTo>
                <a:lnTo>
                  <a:pt x="316" y="690"/>
                </a:lnTo>
                <a:lnTo>
                  <a:pt x="316" y="690"/>
                </a:lnTo>
                <a:lnTo>
                  <a:pt x="316" y="690"/>
                </a:lnTo>
                <a:lnTo>
                  <a:pt x="315" y="690"/>
                </a:lnTo>
                <a:lnTo>
                  <a:pt x="315" y="690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1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5" y="692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3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3" y="694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5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2" y="696"/>
                </a:lnTo>
                <a:lnTo>
                  <a:pt x="311" y="696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7"/>
                </a:lnTo>
                <a:lnTo>
                  <a:pt x="311" y="699"/>
                </a:lnTo>
                <a:lnTo>
                  <a:pt x="311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699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10" y="700"/>
                </a:lnTo>
                <a:lnTo>
                  <a:pt x="309" y="700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9" y="701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8" y="702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3"/>
                </a:lnTo>
                <a:lnTo>
                  <a:pt x="307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6" y="704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4" y="705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3" y="706"/>
                </a:lnTo>
                <a:lnTo>
                  <a:pt x="302" y="706"/>
                </a:lnTo>
                <a:lnTo>
                  <a:pt x="302" y="706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2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8"/>
                </a:lnTo>
                <a:lnTo>
                  <a:pt x="301" y="709"/>
                </a:lnTo>
                <a:lnTo>
                  <a:pt x="301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300" y="709"/>
                </a:lnTo>
                <a:lnTo>
                  <a:pt x="299" y="709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9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8" y="710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7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5" y="711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4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3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2"/>
                </a:lnTo>
                <a:lnTo>
                  <a:pt x="292" y="713"/>
                </a:lnTo>
                <a:lnTo>
                  <a:pt x="292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1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90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9" y="713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8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6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5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4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3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2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1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80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9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7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6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5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4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3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2" y="714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1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70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8" y="713"/>
                </a:lnTo>
                <a:lnTo>
                  <a:pt x="267" y="713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7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6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5" y="712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4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3" y="711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2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10"/>
                </a:lnTo>
                <a:lnTo>
                  <a:pt x="261" y="709"/>
                </a:lnTo>
                <a:lnTo>
                  <a:pt x="261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9" y="709"/>
                </a:lnTo>
                <a:lnTo>
                  <a:pt x="258" y="709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8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8"/>
                </a:lnTo>
                <a:lnTo>
                  <a:pt x="257" y="706"/>
                </a:lnTo>
                <a:lnTo>
                  <a:pt x="257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6" y="706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5" y="705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4" y="704"/>
                </a:lnTo>
                <a:lnTo>
                  <a:pt x="253" y="704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3" y="703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2"/>
                </a:lnTo>
                <a:lnTo>
                  <a:pt x="252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1"/>
                </a:lnTo>
                <a:lnTo>
                  <a:pt x="250" y="700"/>
                </a:lnTo>
                <a:lnTo>
                  <a:pt x="250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700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9" y="699"/>
                </a:lnTo>
                <a:lnTo>
                  <a:pt x="248" y="699"/>
                </a:lnTo>
                <a:lnTo>
                  <a:pt x="248" y="699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7"/>
                </a:lnTo>
                <a:lnTo>
                  <a:pt x="248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6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7" y="695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4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6" y="693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2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1"/>
                </a:lnTo>
                <a:lnTo>
                  <a:pt x="245" y="690"/>
                </a:lnTo>
                <a:lnTo>
                  <a:pt x="245" y="690"/>
                </a:lnTo>
                <a:lnTo>
                  <a:pt x="245" y="690"/>
                </a:lnTo>
                <a:lnTo>
                  <a:pt x="244" y="690"/>
                </a:lnTo>
                <a:lnTo>
                  <a:pt x="244" y="690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8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7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4" y="686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5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4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3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2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81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9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8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7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6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5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4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3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1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70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9"/>
                </a:lnTo>
                <a:lnTo>
                  <a:pt x="243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8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7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6"/>
                </a:lnTo>
                <a:lnTo>
                  <a:pt x="244" y="665"/>
                </a:lnTo>
                <a:lnTo>
                  <a:pt x="244" y="665"/>
                </a:lnTo>
                <a:lnTo>
                  <a:pt x="244" y="665"/>
                </a:lnTo>
                <a:lnTo>
                  <a:pt x="245" y="665"/>
                </a:lnTo>
                <a:lnTo>
                  <a:pt x="245" y="665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4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2"/>
                </a:lnTo>
                <a:lnTo>
                  <a:pt x="245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1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60"/>
                </a:lnTo>
                <a:lnTo>
                  <a:pt x="246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9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7" y="658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7"/>
                </a:lnTo>
                <a:lnTo>
                  <a:pt x="248" y="656"/>
                </a:lnTo>
                <a:lnTo>
                  <a:pt x="248" y="656"/>
                </a:lnTo>
                <a:lnTo>
                  <a:pt x="248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6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49" y="655"/>
                </a:lnTo>
                <a:lnTo>
                  <a:pt x="250" y="655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0" y="653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2"/>
                </a:lnTo>
                <a:lnTo>
                  <a:pt x="252" y="651"/>
                </a:lnTo>
                <a:lnTo>
                  <a:pt x="252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1"/>
                </a:lnTo>
                <a:lnTo>
                  <a:pt x="253" y="650"/>
                </a:lnTo>
                <a:lnTo>
                  <a:pt x="253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50"/>
                </a:lnTo>
                <a:lnTo>
                  <a:pt x="254" y="649"/>
                </a:lnTo>
                <a:lnTo>
                  <a:pt x="254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9"/>
                </a:lnTo>
                <a:lnTo>
                  <a:pt x="255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6" y="648"/>
                </a:lnTo>
                <a:lnTo>
                  <a:pt x="257" y="648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7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7"/>
                </a:lnTo>
                <a:lnTo>
                  <a:pt x="258" y="646"/>
                </a:lnTo>
                <a:lnTo>
                  <a:pt x="258" y="646"/>
                </a:lnTo>
                <a:lnTo>
                  <a:pt x="258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59" y="646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1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4"/>
                </a:lnTo>
                <a:lnTo>
                  <a:pt x="262" y="643"/>
                </a:lnTo>
                <a:lnTo>
                  <a:pt x="262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3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3"/>
                </a:lnTo>
                <a:lnTo>
                  <a:pt x="264" y="642"/>
                </a:lnTo>
                <a:lnTo>
                  <a:pt x="264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5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6" y="642"/>
                </a:lnTo>
                <a:lnTo>
                  <a:pt x="267" y="642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7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68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0" y="641"/>
                </a:lnTo>
                <a:lnTo>
                  <a:pt x="271" y="641"/>
                </a:lnTo>
                <a:lnTo>
                  <a:pt x="271" y="641"/>
                </a:lnTo>
                <a:lnTo>
                  <a:pt x="271" y="640"/>
                </a:lnTo>
                <a:lnTo>
                  <a:pt x="271" y="640"/>
                </a:lnTo>
                <a:lnTo>
                  <a:pt x="271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2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3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4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5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6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7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79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lnTo>
                  <a:pt x="280" y="640"/>
                </a:lnTo>
                <a:close/>
                <a:moveTo>
                  <a:pt x="284" y="637"/>
                </a:moveTo>
                <a:lnTo>
                  <a:pt x="276" y="637"/>
                </a:lnTo>
                <a:lnTo>
                  <a:pt x="276" y="621"/>
                </a:lnTo>
                <a:lnTo>
                  <a:pt x="284" y="621"/>
                </a:lnTo>
                <a:lnTo>
                  <a:pt x="284" y="637"/>
                </a:lnTo>
                <a:lnTo>
                  <a:pt x="284" y="637"/>
                </a:lnTo>
                <a:close/>
                <a:moveTo>
                  <a:pt x="284" y="589"/>
                </a:moveTo>
                <a:lnTo>
                  <a:pt x="276" y="589"/>
                </a:lnTo>
                <a:lnTo>
                  <a:pt x="276" y="574"/>
                </a:lnTo>
                <a:lnTo>
                  <a:pt x="284" y="574"/>
                </a:lnTo>
                <a:lnTo>
                  <a:pt x="284" y="589"/>
                </a:lnTo>
                <a:lnTo>
                  <a:pt x="284" y="589"/>
                </a:lnTo>
                <a:close/>
                <a:moveTo>
                  <a:pt x="284" y="543"/>
                </a:moveTo>
                <a:lnTo>
                  <a:pt x="282" y="543"/>
                </a:lnTo>
                <a:lnTo>
                  <a:pt x="280" y="544"/>
                </a:lnTo>
                <a:lnTo>
                  <a:pt x="266" y="544"/>
                </a:lnTo>
                <a:lnTo>
                  <a:pt x="266" y="537"/>
                </a:lnTo>
                <a:lnTo>
                  <a:pt x="280" y="537"/>
                </a:lnTo>
                <a:lnTo>
                  <a:pt x="284" y="537"/>
                </a:lnTo>
                <a:lnTo>
                  <a:pt x="284" y="541"/>
                </a:lnTo>
                <a:lnTo>
                  <a:pt x="284" y="543"/>
                </a:lnTo>
                <a:lnTo>
                  <a:pt x="284" y="543"/>
                </a:lnTo>
                <a:close/>
                <a:moveTo>
                  <a:pt x="235" y="537"/>
                </a:moveTo>
                <a:lnTo>
                  <a:pt x="235" y="544"/>
                </a:lnTo>
                <a:lnTo>
                  <a:pt x="219" y="544"/>
                </a:lnTo>
                <a:lnTo>
                  <a:pt x="219" y="537"/>
                </a:lnTo>
                <a:lnTo>
                  <a:pt x="235" y="537"/>
                </a:lnTo>
                <a:lnTo>
                  <a:pt x="235" y="537"/>
                </a:lnTo>
                <a:close/>
                <a:moveTo>
                  <a:pt x="187" y="537"/>
                </a:moveTo>
                <a:lnTo>
                  <a:pt x="187" y="544"/>
                </a:lnTo>
                <a:lnTo>
                  <a:pt x="172" y="544"/>
                </a:lnTo>
                <a:lnTo>
                  <a:pt x="172" y="537"/>
                </a:lnTo>
                <a:lnTo>
                  <a:pt x="187" y="537"/>
                </a:lnTo>
                <a:lnTo>
                  <a:pt x="187" y="537"/>
                </a:lnTo>
                <a:close/>
                <a:moveTo>
                  <a:pt x="140" y="537"/>
                </a:moveTo>
                <a:lnTo>
                  <a:pt x="140" y="544"/>
                </a:lnTo>
                <a:lnTo>
                  <a:pt x="124" y="544"/>
                </a:lnTo>
                <a:lnTo>
                  <a:pt x="124" y="537"/>
                </a:lnTo>
                <a:lnTo>
                  <a:pt x="140" y="537"/>
                </a:lnTo>
                <a:lnTo>
                  <a:pt x="140" y="537"/>
                </a:lnTo>
                <a:close/>
                <a:moveTo>
                  <a:pt x="93" y="537"/>
                </a:moveTo>
                <a:lnTo>
                  <a:pt x="93" y="544"/>
                </a:lnTo>
                <a:lnTo>
                  <a:pt x="77" y="544"/>
                </a:lnTo>
                <a:lnTo>
                  <a:pt x="77" y="537"/>
                </a:lnTo>
                <a:lnTo>
                  <a:pt x="93" y="537"/>
                </a:lnTo>
                <a:lnTo>
                  <a:pt x="93" y="537"/>
                </a:lnTo>
                <a:close/>
                <a:moveTo>
                  <a:pt x="46" y="537"/>
                </a:moveTo>
                <a:lnTo>
                  <a:pt x="46" y="544"/>
                </a:lnTo>
                <a:lnTo>
                  <a:pt x="30" y="544"/>
                </a:lnTo>
                <a:lnTo>
                  <a:pt x="30" y="537"/>
                </a:lnTo>
                <a:lnTo>
                  <a:pt x="46" y="537"/>
                </a:lnTo>
                <a:lnTo>
                  <a:pt x="46" y="537"/>
                </a:lnTo>
                <a:close/>
                <a:moveTo>
                  <a:pt x="8" y="535"/>
                </a:moveTo>
                <a:lnTo>
                  <a:pt x="0" y="535"/>
                </a:lnTo>
                <a:lnTo>
                  <a:pt x="0" y="519"/>
                </a:lnTo>
                <a:lnTo>
                  <a:pt x="8" y="519"/>
                </a:lnTo>
                <a:lnTo>
                  <a:pt x="8" y="535"/>
                </a:lnTo>
                <a:lnTo>
                  <a:pt x="8" y="535"/>
                </a:lnTo>
                <a:close/>
                <a:moveTo>
                  <a:pt x="8" y="488"/>
                </a:moveTo>
                <a:lnTo>
                  <a:pt x="0" y="488"/>
                </a:lnTo>
                <a:lnTo>
                  <a:pt x="0" y="472"/>
                </a:lnTo>
                <a:lnTo>
                  <a:pt x="8" y="472"/>
                </a:lnTo>
                <a:lnTo>
                  <a:pt x="8" y="488"/>
                </a:lnTo>
                <a:lnTo>
                  <a:pt x="8" y="488"/>
                </a:lnTo>
                <a:close/>
                <a:moveTo>
                  <a:pt x="8" y="441"/>
                </a:moveTo>
                <a:lnTo>
                  <a:pt x="0" y="441"/>
                </a:lnTo>
                <a:lnTo>
                  <a:pt x="0" y="425"/>
                </a:lnTo>
                <a:lnTo>
                  <a:pt x="8" y="425"/>
                </a:lnTo>
                <a:lnTo>
                  <a:pt x="8" y="441"/>
                </a:lnTo>
                <a:lnTo>
                  <a:pt x="8" y="441"/>
                </a:lnTo>
                <a:close/>
                <a:moveTo>
                  <a:pt x="8" y="393"/>
                </a:moveTo>
                <a:lnTo>
                  <a:pt x="0" y="393"/>
                </a:lnTo>
                <a:lnTo>
                  <a:pt x="0" y="378"/>
                </a:lnTo>
                <a:lnTo>
                  <a:pt x="8" y="378"/>
                </a:lnTo>
                <a:lnTo>
                  <a:pt x="8" y="393"/>
                </a:lnTo>
                <a:lnTo>
                  <a:pt x="8" y="393"/>
                </a:lnTo>
                <a:close/>
                <a:moveTo>
                  <a:pt x="8" y="346"/>
                </a:moveTo>
                <a:lnTo>
                  <a:pt x="0" y="346"/>
                </a:lnTo>
                <a:lnTo>
                  <a:pt x="0" y="330"/>
                </a:lnTo>
                <a:lnTo>
                  <a:pt x="8" y="330"/>
                </a:lnTo>
                <a:lnTo>
                  <a:pt x="8" y="346"/>
                </a:lnTo>
                <a:lnTo>
                  <a:pt x="8" y="346"/>
                </a:lnTo>
                <a:close/>
                <a:moveTo>
                  <a:pt x="8" y="299"/>
                </a:moveTo>
                <a:lnTo>
                  <a:pt x="0" y="299"/>
                </a:lnTo>
                <a:lnTo>
                  <a:pt x="0" y="283"/>
                </a:lnTo>
                <a:lnTo>
                  <a:pt x="8" y="283"/>
                </a:lnTo>
                <a:lnTo>
                  <a:pt x="8" y="299"/>
                </a:lnTo>
                <a:lnTo>
                  <a:pt x="8" y="299"/>
                </a:lnTo>
                <a:close/>
                <a:moveTo>
                  <a:pt x="8" y="253"/>
                </a:moveTo>
                <a:lnTo>
                  <a:pt x="0" y="253"/>
                </a:lnTo>
                <a:lnTo>
                  <a:pt x="0" y="237"/>
                </a:lnTo>
                <a:lnTo>
                  <a:pt x="8" y="237"/>
                </a:lnTo>
                <a:lnTo>
                  <a:pt x="8" y="253"/>
                </a:lnTo>
                <a:lnTo>
                  <a:pt x="8" y="253"/>
                </a:lnTo>
                <a:close/>
                <a:moveTo>
                  <a:pt x="8" y="205"/>
                </a:moveTo>
                <a:lnTo>
                  <a:pt x="0" y="205"/>
                </a:lnTo>
                <a:lnTo>
                  <a:pt x="0" y="189"/>
                </a:lnTo>
                <a:lnTo>
                  <a:pt x="8" y="189"/>
                </a:lnTo>
                <a:lnTo>
                  <a:pt x="8" y="205"/>
                </a:lnTo>
                <a:lnTo>
                  <a:pt x="8" y="205"/>
                </a:lnTo>
                <a:close/>
                <a:moveTo>
                  <a:pt x="8" y="158"/>
                </a:moveTo>
                <a:lnTo>
                  <a:pt x="0" y="158"/>
                </a:lnTo>
                <a:lnTo>
                  <a:pt x="0" y="142"/>
                </a:lnTo>
                <a:lnTo>
                  <a:pt x="8" y="142"/>
                </a:lnTo>
                <a:lnTo>
                  <a:pt x="8" y="158"/>
                </a:lnTo>
                <a:lnTo>
                  <a:pt x="8" y="158"/>
                </a:lnTo>
                <a:close/>
                <a:moveTo>
                  <a:pt x="8" y="111"/>
                </a:moveTo>
                <a:lnTo>
                  <a:pt x="0" y="111"/>
                </a:lnTo>
                <a:lnTo>
                  <a:pt x="0" y="95"/>
                </a:lnTo>
                <a:lnTo>
                  <a:pt x="8" y="95"/>
                </a:lnTo>
                <a:lnTo>
                  <a:pt x="8" y="111"/>
                </a:lnTo>
                <a:lnTo>
                  <a:pt x="8" y="111"/>
                </a:lnTo>
                <a:close/>
                <a:moveTo>
                  <a:pt x="8" y="63"/>
                </a:moveTo>
                <a:lnTo>
                  <a:pt x="0" y="63"/>
                </a:lnTo>
                <a:lnTo>
                  <a:pt x="0" y="48"/>
                </a:lnTo>
                <a:lnTo>
                  <a:pt x="8" y="48"/>
                </a:lnTo>
                <a:lnTo>
                  <a:pt x="8" y="63"/>
                </a:lnTo>
                <a:close/>
              </a:path>
            </a:pathLst>
          </a:custGeom>
          <a:solidFill>
            <a:srgbClr val="8497B0"/>
          </a:solidFill>
          <a:ln w="19050">
            <a:solidFill>
              <a:schemeClr val="accent1">
                <a:lumMod val="9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2" name="Oval 5">
            <a:extLst>
              <a:ext uri="{FF2B5EF4-FFF2-40B4-BE49-F238E27FC236}">
                <a16:creationId xmlns="" xmlns:a16="http://schemas.microsoft.com/office/drawing/2014/main" id="{D010925D-8279-41FE-B472-732F0063C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4422" y="1757859"/>
            <a:ext cx="1387312" cy="1361959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DED3ED2-BE34-4603-A4CC-3F470F93BCA1}"/>
              </a:ext>
            </a:extLst>
          </p:cNvPr>
          <p:cNvGrpSpPr/>
          <p:nvPr/>
        </p:nvGrpSpPr>
        <p:grpSpPr>
          <a:xfrm>
            <a:off x="3936527" y="3478432"/>
            <a:ext cx="3923461" cy="3077519"/>
            <a:chOff x="4353371" y="2797175"/>
            <a:chExt cx="3481388" cy="2833688"/>
          </a:xfrm>
        </p:grpSpPr>
        <p:sp>
          <p:nvSpPr>
            <p:cNvPr id="43" name="Freeform 16">
              <a:extLst>
                <a:ext uri="{FF2B5EF4-FFF2-40B4-BE49-F238E27FC236}">
                  <a16:creationId xmlns="" xmlns:a16="http://schemas.microsoft.com/office/drawing/2014/main" id="{5D1F1FAE-87B5-4561-80AF-C8D767306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9233" y="5208588"/>
              <a:ext cx="1166813" cy="422275"/>
            </a:xfrm>
            <a:custGeom>
              <a:avLst/>
              <a:gdLst>
                <a:gd name="T0" fmla="*/ 0 w 653"/>
                <a:gd name="T1" fmla="*/ 236 h 236"/>
                <a:gd name="T2" fmla="*/ 24 w 653"/>
                <a:gd name="T3" fmla="*/ 209 h 236"/>
                <a:gd name="T4" fmla="*/ 77 w 653"/>
                <a:gd name="T5" fmla="*/ 202 h 236"/>
                <a:gd name="T6" fmla="*/ 130 w 653"/>
                <a:gd name="T7" fmla="*/ 0 h 236"/>
                <a:gd name="T8" fmla="*/ 523 w 653"/>
                <a:gd name="T9" fmla="*/ 0 h 236"/>
                <a:gd name="T10" fmla="*/ 576 w 653"/>
                <a:gd name="T11" fmla="*/ 202 h 236"/>
                <a:gd name="T12" fmla="*/ 629 w 653"/>
                <a:gd name="T13" fmla="*/ 209 h 236"/>
                <a:gd name="T14" fmla="*/ 653 w 653"/>
                <a:gd name="T15" fmla="*/ 236 h 236"/>
                <a:gd name="T16" fmla="*/ 0 w 653"/>
                <a:gd name="T1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3" h="236">
                  <a:moveTo>
                    <a:pt x="0" y="236"/>
                  </a:moveTo>
                  <a:cubicBezTo>
                    <a:pt x="0" y="222"/>
                    <a:pt x="10" y="210"/>
                    <a:pt x="24" y="209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76" y="202"/>
                    <a:pt x="576" y="202"/>
                    <a:pt x="576" y="202"/>
                  </a:cubicBezTo>
                  <a:cubicBezTo>
                    <a:pt x="629" y="209"/>
                    <a:pt x="629" y="209"/>
                    <a:pt x="629" y="209"/>
                  </a:cubicBezTo>
                  <a:cubicBezTo>
                    <a:pt x="642" y="210"/>
                    <a:pt x="653" y="222"/>
                    <a:pt x="653" y="236"/>
                  </a:cubicBezTo>
                  <a:lnTo>
                    <a:pt x="0" y="2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7">
              <a:extLst>
                <a:ext uri="{FF2B5EF4-FFF2-40B4-BE49-F238E27FC236}">
                  <a16:creationId xmlns="" xmlns:a16="http://schemas.microsoft.com/office/drawing/2014/main" id="{52C77C7D-F509-4AA1-8B58-1EDF6BCE3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133" y="5208588"/>
              <a:ext cx="735013" cy="60325"/>
            </a:xfrm>
            <a:custGeom>
              <a:avLst/>
              <a:gdLst>
                <a:gd name="T0" fmla="*/ 0 w 463"/>
                <a:gd name="T1" fmla="*/ 38 h 38"/>
                <a:gd name="T2" fmla="*/ 10 w 463"/>
                <a:gd name="T3" fmla="*/ 0 h 38"/>
                <a:gd name="T4" fmla="*/ 453 w 463"/>
                <a:gd name="T5" fmla="*/ 0 h 38"/>
                <a:gd name="T6" fmla="*/ 463 w 463"/>
                <a:gd name="T7" fmla="*/ 38 h 38"/>
                <a:gd name="T8" fmla="*/ 0 w 46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38">
                  <a:moveTo>
                    <a:pt x="0" y="38"/>
                  </a:moveTo>
                  <a:lnTo>
                    <a:pt x="10" y="0"/>
                  </a:lnTo>
                  <a:lnTo>
                    <a:pt x="453" y="0"/>
                  </a:lnTo>
                  <a:lnTo>
                    <a:pt x="463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="" xmlns:a16="http://schemas.microsoft.com/office/drawing/2014/main" id="{5AC03838-F6BF-4F32-A927-67CFE9F1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371" y="2797175"/>
              <a:ext cx="3481388" cy="2109787"/>
            </a:xfrm>
            <a:custGeom>
              <a:avLst/>
              <a:gdLst>
                <a:gd name="T0" fmla="*/ 0 w 1948"/>
                <a:gd name="T1" fmla="*/ 1180 h 1180"/>
                <a:gd name="T2" fmla="*/ 0 w 1948"/>
                <a:gd name="T3" fmla="*/ 44 h 1180"/>
                <a:gd name="T4" fmla="*/ 44 w 1948"/>
                <a:gd name="T5" fmla="*/ 0 h 1180"/>
                <a:gd name="T6" fmla="*/ 1904 w 1948"/>
                <a:gd name="T7" fmla="*/ 0 h 1180"/>
                <a:gd name="T8" fmla="*/ 1948 w 1948"/>
                <a:gd name="T9" fmla="*/ 44 h 1180"/>
                <a:gd name="T10" fmla="*/ 1948 w 1948"/>
                <a:gd name="T11" fmla="*/ 1180 h 1180"/>
                <a:gd name="T12" fmla="*/ 0 w 1948"/>
                <a:gd name="T13" fmla="*/ 118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180">
                  <a:moveTo>
                    <a:pt x="0" y="118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1904" y="0"/>
                    <a:pt x="1904" y="0"/>
                    <a:pt x="1904" y="0"/>
                  </a:cubicBezTo>
                  <a:cubicBezTo>
                    <a:pt x="1928" y="0"/>
                    <a:pt x="1948" y="20"/>
                    <a:pt x="1948" y="44"/>
                  </a:cubicBezTo>
                  <a:cubicBezTo>
                    <a:pt x="1948" y="1180"/>
                    <a:pt x="1948" y="1180"/>
                    <a:pt x="1948" y="1180"/>
                  </a:cubicBezTo>
                  <a:lnTo>
                    <a:pt x="0" y="1180"/>
                  </a:lnTo>
                  <a:close/>
                </a:path>
              </a:pathLst>
            </a:custGeom>
            <a:solidFill>
              <a:srgbClr val="2D2D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="" xmlns:a16="http://schemas.microsoft.com/office/drawing/2014/main" id="{1CF4F52F-FFFB-4331-A91E-D4B6E8B58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3371" y="4906963"/>
              <a:ext cx="3481388" cy="312737"/>
            </a:xfrm>
            <a:custGeom>
              <a:avLst/>
              <a:gdLst>
                <a:gd name="T0" fmla="*/ 1904 w 1948"/>
                <a:gd name="T1" fmla="*/ 175 h 175"/>
                <a:gd name="T2" fmla="*/ 44 w 1948"/>
                <a:gd name="T3" fmla="*/ 175 h 175"/>
                <a:gd name="T4" fmla="*/ 0 w 1948"/>
                <a:gd name="T5" fmla="*/ 131 h 175"/>
                <a:gd name="T6" fmla="*/ 0 w 1948"/>
                <a:gd name="T7" fmla="*/ 0 h 175"/>
                <a:gd name="T8" fmla="*/ 1948 w 1948"/>
                <a:gd name="T9" fmla="*/ 0 h 175"/>
                <a:gd name="T10" fmla="*/ 1948 w 1948"/>
                <a:gd name="T11" fmla="*/ 131 h 175"/>
                <a:gd name="T12" fmla="*/ 1904 w 1948"/>
                <a:gd name="T1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8" h="175">
                  <a:moveTo>
                    <a:pt x="1904" y="175"/>
                  </a:moveTo>
                  <a:cubicBezTo>
                    <a:pt x="44" y="175"/>
                    <a:pt x="44" y="175"/>
                    <a:pt x="44" y="175"/>
                  </a:cubicBezTo>
                  <a:cubicBezTo>
                    <a:pt x="20" y="175"/>
                    <a:pt x="0" y="156"/>
                    <a:pt x="0" y="1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48" y="0"/>
                    <a:pt x="1948" y="0"/>
                    <a:pt x="1948" y="0"/>
                  </a:cubicBezTo>
                  <a:cubicBezTo>
                    <a:pt x="1948" y="131"/>
                    <a:pt x="1948" y="131"/>
                    <a:pt x="1948" y="131"/>
                  </a:cubicBezTo>
                  <a:cubicBezTo>
                    <a:pt x="1948" y="156"/>
                    <a:pt x="1928" y="175"/>
                    <a:pt x="1904" y="17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20">
              <a:extLst>
                <a:ext uri="{FF2B5EF4-FFF2-40B4-BE49-F238E27FC236}">
                  <a16:creationId xmlns="" xmlns:a16="http://schemas.microsoft.com/office/drawing/2014/main" id="{83A0FA64-872A-4D30-AEB2-D61B3DF1C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321" y="2935288"/>
              <a:ext cx="3263900" cy="18335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21">
              <a:extLst>
                <a:ext uri="{FF2B5EF4-FFF2-40B4-BE49-F238E27FC236}">
                  <a16:creationId xmlns="" xmlns:a16="http://schemas.microsoft.com/office/drawing/2014/main" id="{D8D212EF-3FB8-4740-93AF-A78B124B0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1321" y="4606925"/>
              <a:ext cx="3263900" cy="161925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22">
              <a:extLst>
                <a:ext uri="{FF2B5EF4-FFF2-40B4-BE49-F238E27FC236}">
                  <a16:creationId xmlns="" xmlns:a16="http://schemas.microsoft.com/office/drawing/2014/main" id="{E73C8D34-F1E5-4F15-BD2A-63116A6C3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8583" y="2992438"/>
              <a:ext cx="1350963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23">
              <a:extLst>
                <a:ext uri="{FF2B5EF4-FFF2-40B4-BE49-F238E27FC236}">
                  <a16:creationId xmlns="" xmlns:a16="http://schemas.microsoft.com/office/drawing/2014/main" id="{41A6F95B-A68A-45D3-95BB-446C9F86D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3221" y="3108325"/>
              <a:ext cx="800100" cy="87312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24">
              <a:extLst>
                <a:ext uri="{FF2B5EF4-FFF2-40B4-BE49-F238E27FC236}">
                  <a16:creationId xmlns="" xmlns:a16="http://schemas.microsoft.com/office/drawing/2014/main" id="{57E79C71-F397-4D46-BBE6-D154503420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3758" y="3848100"/>
              <a:ext cx="411163" cy="6794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25">
              <a:extLst>
                <a:ext uri="{FF2B5EF4-FFF2-40B4-BE49-F238E27FC236}">
                  <a16:creationId xmlns="" xmlns:a16="http://schemas.microsoft.com/office/drawing/2014/main" id="{7A9062FE-3007-4E81-914B-E231BD9D8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3283" y="3276600"/>
              <a:ext cx="1408113" cy="52228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="" xmlns:a16="http://schemas.microsoft.com/office/drawing/2014/main" id="{00CADF41-D949-4A48-84A3-FC1D8A3E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558" y="3489325"/>
              <a:ext cx="42863" cy="93662"/>
            </a:xfrm>
            <a:custGeom>
              <a:avLst/>
              <a:gdLst>
                <a:gd name="T0" fmla="*/ 1 w 24"/>
                <a:gd name="T1" fmla="*/ 6 h 53"/>
                <a:gd name="T2" fmla="*/ 2 w 24"/>
                <a:gd name="T3" fmla="*/ 2 h 53"/>
                <a:gd name="T4" fmla="*/ 6 w 24"/>
                <a:gd name="T5" fmla="*/ 2 h 53"/>
                <a:gd name="T6" fmla="*/ 23 w 24"/>
                <a:gd name="T7" fmla="*/ 25 h 53"/>
                <a:gd name="T8" fmla="*/ 24 w 24"/>
                <a:gd name="T9" fmla="*/ 25 h 53"/>
                <a:gd name="T10" fmla="*/ 24 w 24"/>
                <a:gd name="T11" fmla="*/ 25 h 53"/>
                <a:gd name="T12" fmla="*/ 24 w 24"/>
                <a:gd name="T13" fmla="*/ 25 h 53"/>
                <a:gd name="T14" fmla="*/ 24 w 24"/>
                <a:gd name="T15" fmla="*/ 25 h 53"/>
                <a:gd name="T16" fmla="*/ 24 w 24"/>
                <a:gd name="T17" fmla="*/ 26 h 53"/>
                <a:gd name="T18" fmla="*/ 24 w 24"/>
                <a:gd name="T19" fmla="*/ 26 h 53"/>
                <a:gd name="T20" fmla="*/ 24 w 24"/>
                <a:gd name="T21" fmla="*/ 26 h 53"/>
                <a:gd name="T22" fmla="*/ 24 w 24"/>
                <a:gd name="T23" fmla="*/ 26 h 53"/>
                <a:gd name="T24" fmla="*/ 24 w 24"/>
                <a:gd name="T25" fmla="*/ 26 h 53"/>
                <a:gd name="T26" fmla="*/ 24 w 24"/>
                <a:gd name="T27" fmla="*/ 27 h 53"/>
                <a:gd name="T28" fmla="*/ 24 w 24"/>
                <a:gd name="T29" fmla="*/ 27 h 53"/>
                <a:gd name="T30" fmla="*/ 24 w 24"/>
                <a:gd name="T31" fmla="*/ 27 h 53"/>
                <a:gd name="T32" fmla="*/ 24 w 24"/>
                <a:gd name="T33" fmla="*/ 27 h 53"/>
                <a:gd name="T34" fmla="*/ 24 w 24"/>
                <a:gd name="T35" fmla="*/ 27 h 53"/>
                <a:gd name="T36" fmla="*/ 24 w 24"/>
                <a:gd name="T37" fmla="*/ 27 h 53"/>
                <a:gd name="T38" fmla="*/ 24 w 24"/>
                <a:gd name="T39" fmla="*/ 27 h 53"/>
                <a:gd name="T40" fmla="*/ 24 w 24"/>
                <a:gd name="T41" fmla="*/ 27 h 53"/>
                <a:gd name="T42" fmla="*/ 24 w 24"/>
                <a:gd name="T43" fmla="*/ 27 h 53"/>
                <a:gd name="T44" fmla="*/ 24 w 24"/>
                <a:gd name="T45" fmla="*/ 27 h 53"/>
                <a:gd name="T46" fmla="*/ 24 w 24"/>
                <a:gd name="T47" fmla="*/ 28 h 53"/>
                <a:gd name="T48" fmla="*/ 24 w 24"/>
                <a:gd name="T49" fmla="*/ 28 h 53"/>
                <a:gd name="T50" fmla="*/ 24 w 24"/>
                <a:gd name="T51" fmla="*/ 28 h 53"/>
                <a:gd name="T52" fmla="*/ 24 w 24"/>
                <a:gd name="T53" fmla="*/ 28 h 53"/>
                <a:gd name="T54" fmla="*/ 24 w 24"/>
                <a:gd name="T55" fmla="*/ 28 h 53"/>
                <a:gd name="T56" fmla="*/ 24 w 24"/>
                <a:gd name="T57" fmla="*/ 29 h 53"/>
                <a:gd name="T58" fmla="*/ 24 w 24"/>
                <a:gd name="T59" fmla="*/ 29 h 53"/>
                <a:gd name="T60" fmla="*/ 24 w 24"/>
                <a:gd name="T61" fmla="*/ 29 h 53"/>
                <a:gd name="T62" fmla="*/ 24 w 24"/>
                <a:gd name="T63" fmla="*/ 29 h 53"/>
                <a:gd name="T64" fmla="*/ 23 w 24"/>
                <a:gd name="T65" fmla="*/ 29 h 53"/>
                <a:gd name="T66" fmla="*/ 6 w 24"/>
                <a:gd name="T67" fmla="*/ 52 h 53"/>
                <a:gd name="T68" fmla="*/ 2 w 24"/>
                <a:gd name="T69" fmla="*/ 52 h 53"/>
                <a:gd name="T70" fmla="*/ 1 w 24"/>
                <a:gd name="T71" fmla="*/ 48 h 53"/>
                <a:gd name="T72" fmla="*/ 17 w 24"/>
                <a:gd name="T73" fmla="*/ 27 h 53"/>
                <a:gd name="T74" fmla="*/ 1 w 24"/>
                <a:gd name="T75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" y="6"/>
                  </a:move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1"/>
                    <a:pt x="6" y="2"/>
                  </a:cubicBezTo>
                  <a:cubicBezTo>
                    <a:pt x="23" y="25"/>
                    <a:pt x="23" y="25"/>
                    <a:pt x="23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4" y="26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8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3" y="29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3" y="53"/>
                    <a:pt x="2" y="52"/>
                  </a:cubicBezTo>
                  <a:cubicBezTo>
                    <a:pt x="0" y="51"/>
                    <a:pt x="0" y="49"/>
                    <a:pt x="1" y="48"/>
                  </a:cubicBezTo>
                  <a:cubicBezTo>
                    <a:pt x="17" y="27"/>
                    <a:pt x="17" y="27"/>
                    <a:pt x="17" y="27"/>
                  </a:cubicBezTo>
                  <a:lnTo>
                    <a:pt x="1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="" xmlns:a16="http://schemas.microsoft.com/office/drawing/2014/main" id="{6E074E8F-608A-4650-92BE-C8407A923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671" y="3489325"/>
              <a:ext cx="42863" cy="93662"/>
            </a:xfrm>
            <a:custGeom>
              <a:avLst/>
              <a:gdLst>
                <a:gd name="T0" fmla="*/ 17 w 24"/>
                <a:gd name="T1" fmla="*/ 2 h 53"/>
                <a:gd name="T2" fmla="*/ 22 w 24"/>
                <a:gd name="T3" fmla="*/ 2 h 53"/>
                <a:gd name="T4" fmla="*/ 23 w 24"/>
                <a:gd name="T5" fmla="*/ 6 h 53"/>
                <a:gd name="T6" fmla="*/ 7 w 24"/>
                <a:gd name="T7" fmla="*/ 27 h 53"/>
                <a:gd name="T8" fmla="*/ 23 w 24"/>
                <a:gd name="T9" fmla="*/ 48 h 53"/>
                <a:gd name="T10" fmla="*/ 22 w 24"/>
                <a:gd name="T11" fmla="*/ 52 h 53"/>
                <a:gd name="T12" fmla="*/ 17 w 24"/>
                <a:gd name="T13" fmla="*/ 52 h 53"/>
                <a:gd name="T14" fmla="*/ 0 w 24"/>
                <a:gd name="T15" fmla="*/ 29 h 53"/>
                <a:gd name="T16" fmla="*/ 0 w 24"/>
                <a:gd name="T17" fmla="*/ 29 h 53"/>
                <a:gd name="T18" fmla="*/ 0 w 24"/>
                <a:gd name="T19" fmla="*/ 29 h 53"/>
                <a:gd name="T20" fmla="*/ 0 w 24"/>
                <a:gd name="T21" fmla="*/ 29 h 53"/>
                <a:gd name="T22" fmla="*/ 0 w 24"/>
                <a:gd name="T23" fmla="*/ 29 h 53"/>
                <a:gd name="T24" fmla="*/ 0 w 24"/>
                <a:gd name="T25" fmla="*/ 28 h 53"/>
                <a:gd name="T26" fmla="*/ 0 w 24"/>
                <a:gd name="T27" fmla="*/ 28 h 53"/>
                <a:gd name="T28" fmla="*/ 0 w 24"/>
                <a:gd name="T29" fmla="*/ 28 h 53"/>
                <a:gd name="T30" fmla="*/ 0 w 24"/>
                <a:gd name="T31" fmla="*/ 28 h 53"/>
                <a:gd name="T32" fmla="*/ 0 w 24"/>
                <a:gd name="T33" fmla="*/ 28 h 53"/>
                <a:gd name="T34" fmla="*/ 0 w 24"/>
                <a:gd name="T35" fmla="*/ 27 h 53"/>
                <a:gd name="T36" fmla="*/ 0 w 24"/>
                <a:gd name="T37" fmla="*/ 27 h 53"/>
                <a:gd name="T38" fmla="*/ 0 w 24"/>
                <a:gd name="T39" fmla="*/ 27 h 53"/>
                <a:gd name="T40" fmla="*/ 0 w 24"/>
                <a:gd name="T41" fmla="*/ 27 h 53"/>
                <a:gd name="T42" fmla="*/ 0 w 24"/>
                <a:gd name="T43" fmla="*/ 27 h 53"/>
                <a:gd name="T44" fmla="*/ 0 w 24"/>
                <a:gd name="T45" fmla="*/ 27 h 53"/>
                <a:gd name="T46" fmla="*/ 0 w 24"/>
                <a:gd name="T47" fmla="*/ 27 h 53"/>
                <a:gd name="T48" fmla="*/ 0 w 24"/>
                <a:gd name="T49" fmla="*/ 27 h 53"/>
                <a:gd name="T50" fmla="*/ 0 w 24"/>
                <a:gd name="T51" fmla="*/ 27 h 53"/>
                <a:gd name="T52" fmla="*/ 0 w 24"/>
                <a:gd name="T53" fmla="*/ 27 h 53"/>
                <a:gd name="T54" fmla="*/ 0 w 24"/>
                <a:gd name="T55" fmla="*/ 26 h 53"/>
                <a:gd name="T56" fmla="*/ 0 w 24"/>
                <a:gd name="T57" fmla="*/ 26 h 53"/>
                <a:gd name="T58" fmla="*/ 0 w 24"/>
                <a:gd name="T59" fmla="*/ 26 h 53"/>
                <a:gd name="T60" fmla="*/ 0 w 24"/>
                <a:gd name="T61" fmla="*/ 26 h 53"/>
                <a:gd name="T62" fmla="*/ 0 w 24"/>
                <a:gd name="T63" fmla="*/ 26 h 53"/>
                <a:gd name="T64" fmla="*/ 0 w 24"/>
                <a:gd name="T65" fmla="*/ 25 h 53"/>
                <a:gd name="T66" fmla="*/ 0 w 24"/>
                <a:gd name="T67" fmla="*/ 25 h 53"/>
                <a:gd name="T68" fmla="*/ 0 w 24"/>
                <a:gd name="T69" fmla="*/ 25 h 53"/>
                <a:gd name="T70" fmla="*/ 0 w 24"/>
                <a:gd name="T71" fmla="*/ 25 h 53"/>
                <a:gd name="T72" fmla="*/ 0 w 24"/>
                <a:gd name="T73" fmla="*/ 25 h 53"/>
                <a:gd name="T74" fmla="*/ 17 w 24"/>
                <a:gd name="T75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" h="53">
                  <a:moveTo>
                    <a:pt x="17" y="2"/>
                  </a:moveTo>
                  <a:cubicBezTo>
                    <a:pt x="18" y="1"/>
                    <a:pt x="21" y="0"/>
                    <a:pt x="22" y="2"/>
                  </a:cubicBezTo>
                  <a:cubicBezTo>
                    <a:pt x="24" y="3"/>
                    <a:pt x="24" y="5"/>
                    <a:pt x="23" y="6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9"/>
                    <a:pt x="24" y="51"/>
                    <a:pt x="22" y="52"/>
                  </a:cubicBezTo>
                  <a:cubicBezTo>
                    <a:pt x="21" y="53"/>
                    <a:pt x="18" y="53"/>
                    <a:pt x="17" y="5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28">
              <a:extLst>
                <a:ext uri="{FF2B5EF4-FFF2-40B4-BE49-F238E27FC236}">
                  <a16:creationId xmlns="" xmlns:a16="http://schemas.microsoft.com/office/drawing/2014/main" id="{1B154F2F-9BD1-4C06-8057-FE8592F699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3848100"/>
              <a:ext cx="411163" cy="336550"/>
            </a:xfrm>
            <a:prstGeom prst="rect">
              <a:avLst/>
            </a:prstGeom>
            <a:solidFill>
              <a:srgbClr val="FEC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9">
              <a:extLst>
                <a:ext uri="{FF2B5EF4-FFF2-40B4-BE49-F238E27FC236}">
                  <a16:creationId xmlns="" xmlns:a16="http://schemas.microsoft.com/office/drawing/2014/main" id="{11D19493-689F-4FE5-B587-EC3AA4680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4258" y="3848100"/>
              <a:ext cx="898525" cy="336550"/>
            </a:xfrm>
            <a:prstGeom prst="rect">
              <a:avLst/>
            </a:prstGeom>
            <a:solidFill>
              <a:srgbClr val="89CD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30">
              <a:extLst>
                <a:ext uri="{FF2B5EF4-FFF2-40B4-BE49-F238E27FC236}">
                  <a16:creationId xmlns="" xmlns:a16="http://schemas.microsoft.com/office/drawing/2014/main" id="{64CD1AB4-9A2E-4275-A15B-D43EF0541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4258" y="3276600"/>
              <a:ext cx="898525" cy="522287"/>
            </a:xfrm>
            <a:prstGeom prst="rect">
              <a:avLst/>
            </a:prstGeom>
            <a:solidFill>
              <a:srgbClr val="8497B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31">
              <a:extLst>
                <a:ext uri="{FF2B5EF4-FFF2-40B4-BE49-F238E27FC236}">
                  <a16:creationId xmlns="" xmlns:a16="http://schemas.microsoft.com/office/drawing/2014/main" id="{7CBD2517-7C4E-4427-9242-8EE0D11E2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421798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32">
              <a:extLst>
                <a:ext uri="{FF2B5EF4-FFF2-40B4-BE49-F238E27FC236}">
                  <a16:creationId xmlns="" xmlns:a16="http://schemas.microsoft.com/office/drawing/2014/main" id="{D3DE51AD-E38C-4F62-83FB-F5A22087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4267200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33">
              <a:extLst>
                <a:ext uri="{FF2B5EF4-FFF2-40B4-BE49-F238E27FC236}">
                  <a16:creationId xmlns="" xmlns:a16="http://schemas.microsoft.com/office/drawing/2014/main" id="{A9ED8AC0-BA8E-4436-829F-FC2A33373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43164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Rectangle 34">
              <a:extLst>
                <a:ext uri="{FF2B5EF4-FFF2-40B4-BE49-F238E27FC236}">
                  <a16:creationId xmlns="" xmlns:a16="http://schemas.microsoft.com/office/drawing/2014/main" id="{0F49A44F-DF9E-4AF7-83BE-CEF61ED82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4367213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Rectangle 35">
              <a:extLst>
                <a:ext uri="{FF2B5EF4-FFF2-40B4-BE49-F238E27FC236}">
                  <a16:creationId xmlns="" xmlns:a16="http://schemas.microsoft.com/office/drawing/2014/main" id="{693D6056-4812-437D-93F0-8216B34BCD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44148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Rectangle 36">
              <a:extLst>
                <a:ext uri="{FF2B5EF4-FFF2-40B4-BE49-F238E27FC236}">
                  <a16:creationId xmlns="" xmlns:a16="http://schemas.microsoft.com/office/drawing/2014/main" id="{79FB30EA-6B07-41ED-B0CB-D7C07F57E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4465638"/>
              <a:ext cx="881063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Rectangle 37">
              <a:extLst>
                <a:ext uri="{FF2B5EF4-FFF2-40B4-BE49-F238E27FC236}">
                  <a16:creationId xmlns="" xmlns:a16="http://schemas.microsoft.com/office/drawing/2014/main" id="{996E7124-8BB5-489D-BB76-09724F548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696" y="4513263"/>
              <a:ext cx="881063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Rectangle 38">
              <a:extLst>
                <a:ext uri="{FF2B5EF4-FFF2-40B4-BE49-F238E27FC236}">
                  <a16:creationId xmlns="" xmlns:a16="http://schemas.microsoft.com/office/drawing/2014/main" id="{468D036C-A4FA-4C37-BDCA-FDA36A303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958" y="3860800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39">
              <a:extLst>
                <a:ext uri="{FF2B5EF4-FFF2-40B4-BE49-F238E27FC236}">
                  <a16:creationId xmlns="" xmlns:a16="http://schemas.microsoft.com/office/drawing/2014/main" id="{1462D930-9311-4D30-923E-795C3C2E5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958" y="391001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Rectangle 40">
              <a:extLst>
                <a:ext uri="{FF2B5EF4-FFF2-40B4-BE49-F238E27FC236}">
                  <a16:creationId xmlns="" xmlns:a16="http://schemas.microsoft.com/office/drawing/2014/main" id="{A1F887C0-5BBA-4BEC-B5F1-18B274B5F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958" y="3959225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Rectangle 41">
              <a:extLst>
                <a:ext uri="{FF2B5EF4-FFF2-40B4-BE49-F238E27FC236}">
                  <a16:creationId xmlns="" xmlns:a16="http://schemas.microsoft.com/office/drawing/2014/main" id="{8190905A-09C9-4AFD-A414-0959184C8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958" y="4008438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Rectangle 42">
              <a:extLst>
                <a:ext uri="{FF2B5EF4-FFF2-40B4-BE49-F238E27FC236}">
                  <a16:creationId xmlns="" xmlns:a16="http://schemas.microsoft.com/office/drawing/2014/main" id="{6FD26CAD-EE20-4023-925B-37443446B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958" y="4057650"/>
              <a:ext cx="431800" cy="28575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Rectangle 43">
              <a:extLst>
                <a:ext uri="{FF2B5EF4-FFF2-40B4-BE49-F238E27FC236}">
                  <a16:creationId xmlns="" xmlns:a16="http://schemas.microsoft.com/office/drawing/2014/main" id="{38787A7D-CAC2-4344-A482-980270E83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958" y="41068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Rectangle 44">
              <a:extLst>
                <a:ext uri="{FF2B5EF4-FFF2-40B4-BE49-F238E27FC236}">
                  <a16:creationId xmlns="" xmlns:a16="http://schemas.microsoft.com/office/drawing/2014/main" id="{7D919087-10BD-404D-AB30-896BC4695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8958" y="4157663"/>
              <a:ext cx="431800" cy="26987"/>
            </a:xfrm>
            <a:prstGeom prst="rect">
              <a:avLst/>
            </a:prstGeom>
            <a:solidFill>
              <a:srgbClr val="9294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45">
              <a:extLst>
                <a:ext uri="{FF2B5EF4-FFF2-40B4-BE49-F238E27FC236}">
                  <a16:creationId xmlns="" xmlns:a16="http://schemas.microsoft.com/office/drawing/2014/main" id="{2B51EFAA-88C6-4183-B84B-F617C19C5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4258" y="4216400"/>
              <a:ext cx="433388" cy="338137"/>
            </a:xfrm>
            <a:prstGeom prst="rect">
              <a:avLst/>
            </a:prstGeom>
            <a:solidFill>
              <a:srgbClr val="F498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Rectangle 46">
              <a:extLst>
                <a:ext uri="{FF2B5EF4-FFF2-40B4-BE49-F238E27FC236}">
                  <a16:creationId xmlns="" xmlns:a16="http://schemas.microsoft.com/office/drawing/2014/main" id="{FC799946-F68C-4A25-A905-AA995693A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6221" y="4216400"/>
              <a:ext cx="436563" cy="338137"/>
            </a:xfrm>
            <a:prstGeom prst="rect">
              <a:avLst/>
            </a:prstGeom>
            <a:solidFill>
              <a:srgbClr val="CF96B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" name="Freeform 77">
            <a:extLst>
              <a:ext uri="{FF2B5EF4-FFF2-40B4-BE49-F238E27FC236}">
                <a16:creationId xmlns="" xmlns:a16="http://schemas.microsoft.com/office/drawing/2014/main" id="{40AA9F33-1992-4795-999D-BC7DD96059A3}"/>
              </a:ext>
            </a:extLst>
          </p:cNvPr>
          <p:cNvSpPr>
            <a:spLocks noEditPoints="1"/>
          </p:cNvSpPr>
          <p:nvPr/>
        </p:nvSpPr>
        <p:spPr bwMode="auto">
          <a:xfrm>
            <a:off x="3432019" y="2745250"/>
            <a:ext cx="558800" cy="757237"/>
          </a:xfrm>
          <a:custGeom>
            <a:avLst/>
            <a:gdLst>
              <a:gd name="T0" fmla="*/ 344 w 352"/>
              <a:gd name="T1" fmla="*/ 434 h 477"/>
              <a:gd name="T2" fmla="*/ 342 w 352"/>
              <a:gd name="T3" fmla="*/ 429 h 477"/>
              <a:gd name="T4" fmla="*/ 339 w 352"/>
              <a:gd name="T5" fmla="*/ 423 h 477"/>
              <a:gd name="T6" fmla="*/ 335 w 352"/>
              <a:gd name="T7" fmla="*/ 419 h 477"/>
              <a:gd name="T8" fmla="*/ 330 w 352"/>
              <a:gd name="T9" fmla="*/ 415 h 477"/>
              <a:gd name="T10" fmla="*/ 325 w 352"/>
              <a:gd name="T11" fmla="*/ 412 h 477"/>
              <a:gd name="T12" fmla="*/ 319 w 352"/>
              <a:gd name="T13" fmla="*/ 411 h 477"/>
              <a:gd name="T14" fmla="*/ 312 w 352"/>
              <a:gd name="T15" fmla="*/ 411 h 477"/>
              <a:gd name="T16" fmla="*/ 307 w 352"/>
              <a:gd name="T17" fmla="*/ 412 h 477"/>
              <a:gd name="T18" fmla="*/ 301 w 352"/>
              <a:gd name="T19" fmla="*/ 414 h 477"/>
              <a:gd name="T20" fmla="*/ 295 w 352"/>
              <a:gd name="T21" fmla="*/ 416 h 477"/>
              <a:gd name="T22" fmla="*/ 291 w 352"/>
              <a:gd name="T23" fmla="*/ 421 h 477"/>
              <a:gd name="T24" fmla="*/ 287 w 352"/>
              <a:gd name="T25" fmla="*/ 427 h 477"/>
              <a:gd name="T26" fmla="*/ 285 w 352"/>
              <a:gd name="T27" fmla="*/ 432 h 477"/>
              <a:gd name="T28" fmla="*/ 284 w 352"/>
              <a:gd name="T29" fmla="*/ 438 h 477"/>
              <a:gd name="T30" fmla="*/ 285 w 352"/>
              <a:gd name="T31" fmla="*/ 445 h 477"/>
              <a:gd name="T32" fmla="*/ 286 w 352"/>
              <a:gd name="T33" fmla="*/ 450 h 477"/>
              <a:gd name="T34" fmla="*/ 290 w 352"/>
              <a:gd name="T35" fmla="*/ 456 h 477"/>
              <a:gd name="T36" fmla="*/ 293 w 352"/>
              <a:gd name="T37" fmla="*/ 460 h 477"/>
              <a:gd name="T38" fmla="*/ 298 w 352"/>
              <a:gd name="T39" fmla="*/ 465 h 477"/>
              <a:gd name="T40" fmla="*/ 303 w 352"/>
              <a:gd name="T41" fmla="*/ 467 h 477"/>
              <a:gd name="T42" fmla="*/ 309 w 352"/>
              <a:gd name="T43" fmla="*/ 469 h 477"/>
              <a:gd name="T44" fmla="*/ 316 w 352"/>
              <a:gd name="T45" fmla="*/ 469 h 477"/>
              <a:gd name="T46" fmla="*/ 322 w 352"/>
              <a:gd name="T47" fmla="*/ 468 h 477"/>
              <a:gd name="T48" fmla="*/ 328 w 352"/>
              <a:gd name="T49" fmla="*/ 466 h 477"/>
              <a:gd name="T50" fmla="*/ 333 w 352"/>
              <a:gd name="T51" fmla="*/ 464 h 477"/>
              <a:gd name="T52" fmla="*/ 337 w 352"/>
              <a:gd name="T53" fmla="*/ 459 h 477"/>
              <a:gd name="T54" fmla="*/ 340 w 352"/>
              <a:gd name="T55" fmla="*/ 454 h 477"/>
              <a:gd name="T56" fmla="*/ 343 w 352"/>
              <a:gd name="T57" fmla="*/ 448 h 477"/>
              <a:gd name="T58" fmla="*/ 344 w 352"/>
              <a:gd name="T59" fmla="*/ 442 h 477"/>
              <a:gd name="T60" fmla="*/ 323 w 352"/>
              <a:gd name="T61" fmla="*/ 403 h 477"/>
              <a:gd name="T62" fmla="*/ 330 w 352"/>
              <a:gd name="T63" fmla="*/ 406 h 477"/>
              <a:gd name="T64" fmla="*/ 337 w 352"/>
              <a:gd name="T65" fmla="*/ 410 h 477"/>
              <a:gd name="T66" fmla="*/ 343 w 352"/>
              <a:gd name="T67" fmla="*/ 415 h 477"/>
              <a:gd name="T68" fmla="*/ 347 w 352"/>
              <a:gd name="T69" fmla="*/ 421 h 477"/>
              <a:gd name="T70" fmla="*/ 351 w 352"/>
              <a:gd name="T71" fmla="*/ 429 h 477"/>
              <a:gd name="T72" fmla="*/ 352 w 352"/>
              <a:gd name="T73" fmla="*/ 437 h 477"/>
              <a:gd name="T74" fmla="*/ 352 w 352"/>
              <a:gd name="T75" fmla="*/ 445 h 477"/>
              <a:gd name="T76" fmla="*/ 349 w 352"/>
              <a:gd name="T77" fmla="*/ 453 h 477"/>
              <a:gd name="T78" fmla="*/ 346 w 352"/>
              <a:gd name="T79" fmla="*/ 459 h 477"/>
              <a:gd name="T80" fmla="*/ 342 w 352"/>
              <a:gd name="T81" fmla="*/ 465 h 477"/>
              <a:gd name="T82" fmla="*/ 336 w 352"/>
              <a:gd name="T83" fmla="*/ 471 h 477"/>
              <a:gd name="T84" fmla="*/ 329 w 352"/>
              <a:gd name="T85" fmla="*/ 474 h 477"/>
              <a:gd name="T86" fmla="*/ 322 w 352"/>
              <a:gd name="T87" fmla="*/ 477 h 477"/>
              <a:gd name="T88" fmla="*/ 314 w 352"/>
              <a:gd name="T89" fmla="*/ 477 h 477"/>
              <a:gd name="T90" fmla="*/ 305 w 352"/>
              <a:gd name="T91" fmla="*/ 477 h 477"/>
              <a:gd name="T92" fmla="*/ 299 w 352"/>
              <a:gd name="T93" fmla="*/ 474 h 477"/>
              <a:gd name="T94" fmla="*/ 292 w 352"/>
              <a:gd name="T95" fmla="*/ 471 h 477"/>
              <a:gd name="T96" fmla="*/ 286 w 352"/>
              <a:gd name="T97" fmla="*/ 465 h 477"/>
              <a:gd name="T98" fmla="*/ 282 w 352"/>
              <a:gd name="T99" fmla="*/ 459 h 477"/>
              <a:gd name="T100" fmla="*/ 278 w 352"/>
              <a:gd name="T101" fmla="*/ 451 h 477"/>
              <a:gd name="T102" fmla="*/ 277 w 352"/>
              <a:gd name="T103" fmla="*/ 445 h 477"/>
              <a:gd name="T104" fmla="*/ 277 w 352"/>
              <a:gd name="T105" fmla="*/ 436 h 477"/>
              <a:gd name="T106" fmla="*/ 278 w 352"/>
              <a:gd name="T107" fmla="*/ 428 h 477"/>
              <a:gd name="T108" fmla="*/ 282 w 352"/>
              <a:gd name="T109" fmla="*/ 421 h 477"/>
              <a:gd name="T110" fmla="*/ 286 w 352"/>
              <a:gd name="T111" fmla="*/ 415 h 477"/>
              <a:gd name="T112" fmla="*/ 292 w 352"/>
              <a:gd name="T113" fmla="*/ 410 h 477"/>
              <a:gd name="T114" fmla="*/ 299 w 352"/>
              <a:gd name="T115" fmla="*/ 406 h 477"/>
              <a:gd name="T116" fmla="*/ 305 w 352"/>
              <a:gd name="T117" fmla="*/ 403 h 477"/>
              <a:gd name="T118" fmla="*/ 318 w 352"/>
              <a:gd name="T119" fmla="*/ 317 h 477"/>
              <a:gd name="T120" fmla="*/ 54 w 352"/>
              <a:gd name="T121" fmla="*/ 282 h 477"/>
              <a:gd name="T122" fmla="*/ 8 w 352"/>
              <a:gd name="T123" fmla="*/ 62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2" h="477">
                <a:moveTo>
                  <a:pt x="8" y="16"/>
                </a:moveTo>
                <a:lnTo>
                  <a:pt x="0" y="16"/>
                </a:lnTo>
                <a:lnTo>
                  <a:pt x="0" y="0"/>
                </a:lnTo>
                <a:lnTo>
                  <a:pt x="8" y="0"/>
                </a:lnTo>
                <a:lnTo>
                  <a:pt x="8" y="16"/>
                </a:lnTo>
                <a:lnTo>
                  <a:pt x="8" y="16"/>
                </a:lnTo>
                <a:close/>
                <a:moveTo>
                  <a:pt x="344" y="440"/>
                </a:moveTo>
                <a:lnTo>
                  <a:pt x="344" y="440"/>
                </a:lnTo>
                <a:lnTo>
                  <a:pt x="344" y="440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9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8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7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6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4"/>
                </a:lnTo>
                <a:lnTo>
                  <a:pt x="344" y="433"/>
                </a:lnTo>
                <a:lnTo>
                  <a:pt x="344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3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2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1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3" y="430"/>
                </a:lnTo>
                <a:lnTo>
                  <a:pt x="342" y="430"/>
                </a:lnTo>
                <a:lnTo>
                  <a:pt x="342" y="430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9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2" y="428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7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40" y="425"/>
                </a:lnTo>
                <a:lnTo>
                  <a:pt x="339" y="425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4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9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3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8" y="422"/>
                </a:lnTo>
                <a:lnTo>
                  <a:pt x="337" y="422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7" y="421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20"/>
                </a:lnTo>
                <a:lnTo>
                  <a:pt x="336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5" y="419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4" y="418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3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6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1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5"/>
                </a:lnTo>
                <a:lnTo>
                  <a:pt x="330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9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4"/>
                </a:lnTo>
                <a:lnTo>
                  <a:pt x="328" y="413"/>
                </a:lnTo>
                <a:lnTo>
                  <a:pt x="328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7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3"/>
                </a:lnTo>
                <a:lnTo>
                  <a:pt x="326" y="412"/>
                </a:lnTo>
                <a:lnTo>
                  <a:pt x="326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5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3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2"/>
                </a:lnTo>
                <a:lnTo>
                  <a:pt x="322" y="411"/>
                </a:lnTo>
                <a:lnTo>
                  <a:pt x="322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1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20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9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8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7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6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4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3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2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1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10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9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8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1"/>
                </a:lnTo>
                <a:lnTo>
                  <a:pt x="307" y="412"/>
                </a:lnTo>
                <a:lnTo>
                  <a:pt x="307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5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4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2"/>
                </a:lnTo>
                <a:lnTo>
                  <a:pt x="303" y="413"/>
                </a:lnTo>
                <a:lnTo>
                  <a:pt x="303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2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3"/>
                </a:lnTo>
                <a:lnTo>
                  <a:pt x="301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300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4"/>
                </a:lnTo>
                <a:lnTo>
                  <a:pt x="299" y="415"/>
                </a:lnTo>
                <a:lnTo>
                  <a:pt x="299" y="415"/>
                </a:lnTo>
                <a:lnTo>
                  <a:pt x="299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8" y="415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6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6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5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8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4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19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3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0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2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1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1" y="422"/>
                </a:lnTo>
                <a:lnTo>
                  <a:pt x="290" y="422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3"/>
                </a:lnTo>
                <a:lnTo>
                  <a:pt x="290" y="424"/>
                </a:lnTo>
                <a:lnTo>
                  <a:pt x="290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4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5"/>
                </a:lnTo>
                <a:lnTo>
                  <a:pt x="289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7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8"/>
                </a:lnTo>
                <a:lnTo>
                  <a:pt x="287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29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0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6" y="431"/>
                </a:lnTo>
                <a:lnTo>
                  <a:pt x="285" y="431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2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3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4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6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7"/>
                </a:lnTo>
                <a:lnTo>
                  <a:pt x="285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8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39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0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1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4" y="442"/>
                </a:lnTo>
                <a:lnTo>
                  <a:pt x="285" y="442"/>
                </a:lnTo>
                <a:lnTo>
                  <a:pt x="285" y="442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4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5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6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7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5" y="448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49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0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6" y="451"/>
                </a:lnTo>
                <a:lnTo>
                  <a:pt x="287" y="451"/>
                </a:lnTo>
                <a:lnTo>
                  <a:pt x="287" y="451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3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7" y="454"/>
                </a:lnTo>
                <a:lnTo>
                  <a:pt x="289" y="454"/>
                </a:lnTo>
                <a:lnTo>
                  <a:pt x="289" y="454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5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89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6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0" y="457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8"/>
                </a:lnTo>
                <a:lnTo>
                  <a:pt x="291" y="459"/>
                </a:lnTo>
                <a:lnTo>
                  <a:pt x="291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59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2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0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3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2"/>
                </a:lnTo>
                <a:lnTo>
                  <a:pt x="294" y="463"/>
                </a:lnTo>
                <a:lnTo>
                  <a:pt x="294" y="463"/>
                </a:lnTo>
                <a:lnTo>
                  <a:pt x="294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3"/>
                </a:lnTo>
                <a:lnTo>
                  <a:pt x="295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6" y="464"/>
                </a:lnTo>
                <a:lnTo>
                  <a:pt x="298" y="464"/>
                </a:lnTo>
                <a:lnTo>
                  <a:pt x="298" y="464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8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5"/>
                </a:lnTo>
                <a:lnTo>
                  <a:pt x="299" y="466"/>
                </a:lnTo>
                <a:lnTo>
                  <a:pt x="299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0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6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1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2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7"/>
                </a:lnTo>
                <a:lnTo>
                  <a:pt x="303" y="468"/>
                </a:lnTo>
                <a:lnTo>
                  <a:pt x="303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4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5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7" y="468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8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09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0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1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2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3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4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6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7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8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19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0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9"/>
                </a:lnTo>
                <a:lnTo>
                  <a:pt x="321" y="468"/>
                </a:lnTo>
                <a:lnTo>
                  <a:pt x="321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2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3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8"/>
                </a:lnTo>
                <a:lnTo>
                  <a:pt x="325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6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7" y="467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8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6"/>
                </a:lnTo>
                <a:lnTo>
                  <a:pt x="329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0" y="465"/>
                </a:lnTo>
                <a:lnTo>
                  <a:pt x="331" y="465"/>
                </a:lnTo>
                <a:lnTo>
                  <a:pt x="331" y="465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1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4"/>
                </a:lnTo>
                <a:lnTo>
                  <a:pt x="333" y="463"/>
                </a:lnTo>
                <a:lnTo>
                  <a:pt x="333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3"/>
                </a:lnTo>
                <a:lnTo>
                  <a:pt x="334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5" y="462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60"/>
                </a:lnTo>
                <a:lnTo>
                  <a:pt x="336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9"/>
                </a:lnTo>
                <a:lnTo>
                  <a:pt x="337" y="458"/>
                </a:lnTo>
                <a:lnTo>
                  <a:pt x="337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8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8" y="457"/>
                </a:lnTo>
                <a:lnTo>
                  <a:pt x="339" y="457"/>
                </a:lnTo>
                <a:lnTo>
                  <a:pt x="339" y="457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6"/>
                </a:lnTo>
                <a:lnTo>
                  <a:pt x="339" y="455"/>
                </a:lnTo>
                <a:lnTo>
                  <a:pt x="339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5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4"/>
                </a:lnTo>
                <a:lnTo>
                  <a:pt x="340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3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1"/>
                </a:lnTo>
                <a:lnTo>
                  <a:pt x="342" y="450"/>
                </a:lnTo>
                <a:lnTo>
                  <a:pt x="342" y="450"/>
                </a:lnTo>
                <a:lnTo>
                  <a:pt x="342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50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9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8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3" y="447"/>
                </a:lnTo>
                <a:lnTo>
                  <a:pt x="344" y="447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6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5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4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2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1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lnTo>
                  <a:pt x="344" y="440"/>
                </a:lnTo>
                <a:close/>
                <a:moveTo>
                  <a:pt x="318" y="403"/>
                </a:moveTo>
                <a:lnTo>
                  <a:pt x="318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19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0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1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2" y="403"/>
                </a:lnTo>
                <a:lnTo>
                  <a:pt x="323" y="403"/>
                </a:lnTo>
                <a:lnTo>
                  <a:pt x="323" y="403"/>
                </a:lnTo>
                <a:lnTo>
                  <a:pt x="323" y="404"/>
                </a:lnTo>
                <a:lnTo>
                  <a:pt x="323" y="404"/>
                </a:lnTo>
                <a:lnTo>
                  <a:pt x="323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5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6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4"/>
                </a:lnTo>
                <a:lnTo>
                  <a:pt x="327" y="405"/>
                </a:lnTo>
                <a:lnTo>
                  <a:pt x="327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8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29" y="405"/>
                </a:lnTo>
                <a:lnTo>
                  <a:pt x="330" y="405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0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1" y="406"/>
                </a:lnTo>
                <a:lnTo>
                  <a:pt x="333" y="406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3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7"/>
                </a:lnTo>
                <a:lnTo>
                  <a:pt x="334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5" y="409"/>
                </a:lnTo>
                <a:lnTo>
                  <a:pt x="336" y="409"/>
                </a:lnTo>
                <a:lnTo>
                  <a:pt x="336" y="409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6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0"/>
                </a:lnTo>
                <a:lnTo>
                  <a:pt x="337" y="411"/>
                </a:lnTo>
                <a:lnTo>
                  <a:pt x="337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1"/>
                </a:lnTo>
                <a:lnTo>
                  <a:pt x="338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39" y="412"/>
                </a:lnTo>
                <a:lnTo>
                  <a:pt x="340" y="412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0" y="413"/>
                </a:lnTo>
                <a:lnTo>
                  <a:pt x="342" y="413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2" y="414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5"/>
                </a:lnTo>
                <a:lnTo>
                  <a:pt x="343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6"/>
                </a:lnTo>
                <a:lnTo>
                  <a:pt x="344" y="418"/>
                </a:lnTo>
                <a:lnTo>
                  <a:pt x="344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8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5" y="419"/>
                </a:lnTo>
                <a:lnTo>
                  <a:pt x="346" y="419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0"/>
                </a:lnTo>
                <a:lnTo>
                  <a:pt x="346" y="421"/>
                </a:lnTo>
                <a:lnTo>
                  <a:pt x="346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1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2"/>
                </a:lnTo>
                <a:lnTo>
                  <a:pt x="347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3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4"/>
                </a:lnTo>
                <a:lnTo>
                  <a:pt x="348" y="425"/>
                </a:lnTo>
                <a:lnTo>
                  <a:pt x="348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5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7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49" y="428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29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0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1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1" y="432"/>
                </a:lnTo>
                <a:lnTo>
                  <a:pt x="352" y="432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3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4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6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7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8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39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0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1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2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4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5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6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2" y="447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8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49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0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51" y="451"/>
                </a:lnTo>
                <a:lnTo>
                  <a:pt x="349" y="451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3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4"/>
                </a:lnTo>
                <a:lnTo>
                  <a:pt x="349" y="455"/>
                </a:lnTo>
                <a:lnTo>
                  <a:pt x="349" y="455"/>
                </a:lnTo>
                <a:lnTo>
                  <a:pt x="349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5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6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8" y="457"/>
                </a:lnTo>
                <a:lnTo>
                  <a:pt x="347" y="457"/>
                </a:lnTo>
                <a:lnTo>
                  <a:pt x="347" y="457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8"/>
                </a:lnTo>
                <a:lnTo>
                  <a:pt x="347" y="459"/>
                </a:lnTo>
                <a:lnTo>
                  <a:pt x="347" y="459"/>
                </a:lnTo>
                <a:lnTo>
                  <a:pt x="347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59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6" y="460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2"/>
                </a:lnTo>
                <a:lnTo>
                  <a:pt x="345" y="463"/>
                </a:lnTo>
                <a:lnTo>
                  <a:pt x="345" y="463"/>
                </a:lnTo>
                <a:lnTo>
                  <a:pt x="345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3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4" y="464"/>
                </a:lnTo>
                <a:lnTo>
                  <a:pt x="343" y="464"/>
                </a:lnTo>
                <a:lnTo>
                  <a:pt x="343" y="464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3" y="465"/>
                </a:lnTo>
                <a:lnTo>
                  <a:pt x="342" y="465"/>
                </a:lnTo>
                <a:lnTo>
                  <a:pt x="342" y="465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2" y="466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40" y="467"/>
                </a:lnTo>
                <a:lnTo>
                  <a:pt x="339" y="467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9" y="468"/>
                </a:lnTo>
                <a:lnTo>
                  <a:pt x="338" y="468"/>
                </a:lnTo>
                <a:lnTo>
                  <a:pt x="338" y="468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8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69"/>
                </a:lnTo>
                <a:lnTo>
                  <a:pt x="337" y="471"/>
                </a:lnTo>
                <a:lnTo>
                  <a:pt x="337" y="471"/>
                </a:lnTo>
                <a:lnTo>
                  <a:pt x="337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6" y="471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5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2"/>
                </a:lnTo>
                <a:lnTo>
                  <a:pt x="334" y="473"/>
                </a:lnTo>
                <a:lnTo>
                  <a:pt x="334" y="473"/>
                </a:lnTo>
                <a:lnTo>
                  <a:pt x="334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3" y="473"/>
                </a:lnTo>
                <a:lnTo>
                  <a:pt x="331" y="473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1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30" y="474"/>
                </a:lnTo>
                <a:lnTo>
                  <a:pt x="329" y="474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9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8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7" y="475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6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5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3" y="476"/>
                </a:lnTo>
                <a:lnTo>
                  <a:pt x="322" y="476"/>
                </a:lnTo>
                <a:lnTo>
                  <a:pt x="322" y="477"/>
                </a:lnTo>
                <a:lnTo>
                  <a:pt x="322" y="477"/>
                </a:lnTo>
                <a:lnTo>
                  <a:pt x="322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1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20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9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8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7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6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4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3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2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1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10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9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8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7" y="477"/>
                </a:lnTo>
                <a:lnTo>
                  <a:pt x="305" y="477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5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4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3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6"/>
                </a:lnTo>
                <a:lnTo>
                  <a:pt x="302" y="475"/>
                </a:lnTo>
                <a:lnTo>
                  <a:pt x="302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1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300" y="475"/>
                </a:lnTo>
                <a:lnTo>
                  <a:pt x="299" y="475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9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8" y="474"/>
                </a:lnTo>
                <a:lnTo>
                  <a:pt x="296" y="474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6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5" y="473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4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2"/>
                </a:lnTo>
                <a:lnTo>
                  <a:pt x="293" y="471"/>
                </a:lnTo>
                <a:lnTo>
                  <a:pt x="293" y="471"/>
                </a:lnTo>
                <a:lnTo>
                  <a:pt x="293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2" y="471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1" y="469"/>
                </a:lnTo>
                <a:lnTo>
                  <a:pt x="290" y="469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90" y="468"/>
                </a:lnTo>
                <a:lnTo>
                  <a:pt x="289" y="468"/>
                </a:lnTo>
                <a:lnTo>
                  <a:pt x="289" y="468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9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7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7" y="466"/>
                </a:lnTo>
                <a:lnTo>
                  <a:pt x="286" y="466"/>
                </a:lnTo>
                <a:lnTo>
                  <a:pt x="286" y="466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6" y="465"/>
                </a:lnTo>
                <a:lnTo>
                  <a:pt x="285" y="465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5" y="464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3"/>
                </a:lnTo>
                <a:lnTo>
                  <a:pt x="284" y="462"/>
                </a:lnTo>
                <a:lnTo>
                  <a:pt x="284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2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3" y="460"/>
                </a:lnTo>
                <a:lnTo>
                  <a:pt x="282" y="460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9"/>
                </a:lnTo>
                <a:lnTo>
                  <a:pt x="282" y="458"/>
                </a:lnTo>
                <a:lnTo>
                  <a:pt x="282" y="458"/>
                </a:lnTo>
                <a:lnTo>
                  <a:pt x="282" y="458"/>
                </a:lnTo>
                <a:lnTo>
                  <a:pt x="281" y="458"/>
                </a:lnTo>
                <a:lnTo>
                  <a:pt x="281" y="458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7"/>
                </a:lnTo>
                <a:lnTo>
                  <a:pt x="281" y="456"/>
                </a:lnTo>
                <a:lnTo>
                  <a:pt x="281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6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5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80" y="454"/>
                </a:lnTo>
                <a:lnTo>
                  <a:pt x="278" y="454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3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1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8" y="450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9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8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7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6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5"/>
                </a:lnTo>
                <a:lnTo>
                  <a:pt x="277" y="444"/>
                </a:lnTo>
                <a:lnTo>
                  <a:pt x="277" y="444"/>
                </a:lnTo>
                <a:lnTo>
                  <a:pt x="277" y="444"/>
                </a:lnTo>
                <a:lnTo>
                  <a:pt x="276" y="444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2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1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40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9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8"/>
                </a:lnTo>
                <a:lnTo>
                  <a:pt x="276" y="437"/>
                </a:lnTo>
                <a:lnTo>
                  <a:pt x="276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7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6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4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3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2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1"/>
                </a:lnTo>
                <a:lnTo>
                  <a:pt x="277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30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9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8"/>
                </a:lnTo>
                <a:lnTo>
                  <a:pt x="278" y="427"/>
                </a:lnTo>
                <a:lnTo>
                  <a:pt x="278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7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5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0" y="424"/>
                </a:lnTo>
                <a:lnTo>
                  <a:pt x="281" y="424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3"/>
                </a:lnTo>
                <a:lnTo>
                  <a:pt x="281" y="422"/>
                </a:lnTo>
                <a:lnTo>
                  <a:pt x="281" y="422"/>
                </a:lnTo>
                <a:lnTo>
                  <a:pt x="281" y="422"/>
                </a:lnTo>
                <a:lnTo>
                  <a:pt x="282" y="422"/>
                </a:lnTo>
                <a:lnTo>
                  <a:pt x="282" y="422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1"/>
                </a:lnTo>
                <a:lnTo>
                  <a:pt x="282" y="420"/>
                </a:lnTo>
                <a:lnTo>
                  <a:pt x="282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20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3" y="419"/>
                </a:lnTo>
                <a:lnTo>
                  <a:pt x="284" y="419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8"/>
                </a:lnTo>
                <a:lnTo>
                  <a:pt x="284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6"/>
                </a:lnTo>
                <a:lnTo>
                  <a:pt x="285" y="415"/>
                </a:lnTo>
                <a:lnTo>
                  <a:pt x="285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5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6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4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7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3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89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2"/>
                </a:lnTo>
                <a:lnTo>
                  <a:pt x="290" y="411"/>
                </a:lnTo>
                <a:lnTo>
                  <a:pt x="290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1"/>
                </a:lnTo>
                <a:lnTo>
                  <a:pt x="291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2" y="410"/>
                </a:lnTo>
                <a:lnTo>
                  <a:pt x="293" y="410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3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9"/>
                </a:lnTo>
                <a:lnTo>
                  <a:pt x="294" y="407"/>
                </a:lnTo>
                <a:lnTo>
                  <a:pt x="294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5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7"/>
                </a:lnTo>
                <a:lnTo>
                  <a:pt x="296" y="406"/>
                </a:lnTo>
                <a:lnTo>
                  <a:pt x="296" y="406"/>
                </a:lnTo>
                <a:lnTo>
                  <a:pt x="296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8" y="406"/>
                </a:lnTo>
                <a:lnTo>
                  <a:pt x="299" y="406"/>
                </a:lnTo>
                <a:lnTo>
                  <a:pt x="299" y="406"/>
                </a:lnTo>
                <a:lnTo>
                  <a:pt x="299" y="405"/>
                </a:lnTo>
                <a:lnTo>
                  <a:pt x="299" y="405"/>
                </a:lnTo>
                <a:lnTo>
                  <a:pt x="299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0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5"/>
                </a:lnTo>
                <a:lnTo>
                  <a:pt x="301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2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3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4" y="404"/>
                </a:lnTo>
                <a:lnTo>
                  <a:pt x="305" y="404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5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7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8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09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403"/>
                </a:lnTo>
                <a:lnTo>
                  <a:pt x="310" y="396"/>
                </a:lnTo>
                <a:lnTo>
                  <a:pt x="318" y="396"/>
                </a:lnTo>
                <a:lnTo>
                  <a:pt x="318" y="403"/>
                </a:lnTo>
                <a:lnTo>
                  <a:pt x="318" y="403"/>
                </a:lnTo>
                <a:close/>
                <a:moveTo>
                  <a:pt x="318" y="365"/>
                </a:moveTo>
                <a:lnTo>
                  <a:pt x="310" y="365"/>
                </a:lnTo>
                <a:lnTo>
                  <a:pt x="310" y="349"/>
                </a:lnTo>
                <a:lnTo>
                  <a:pt x="318" y="349"/>
                </a:lnTo>
                <a:lnTo>
                  <a:pt x="318" y="365"/>
                </a:lnTo>
                <a:lnTo>
                  <a:pt x="318" y="365"/>
                </a:lnTo>
                <a:close/>
                <a:moveTo>
                  <a:pt x="318" y="317"/>
                </a:moveTo>
                <a:lnTo>
                  <a:pt x="310" y="317"/>
                </a:lnTo>
                <a:lnTo>
                  <a:pt x="310" y="302"/>
                </a:lnTo>
                <a:lnTo>
                  <a:pt x="318" y="302"/>
                </a:lnTo>
                <a:lnTo>
                  <a:pt x="318" y="317"/>
                </a:lnTo>
                <a:lnTo>
                  <a:pt x="318" y="317"/>
                </a:lnTo>
                <a:close/>
                <a:moveTo>
                  <a:pt x="307" y="275"/>
                </a:moveTo>
                <a:lnTo>
                  <a:pt x="307" y="282"/>
                </a:lnTo>
                <a:lnTo>
                  <a:pt x="291" y="282"/>
                </a:lnTo>
                <a:lnTo>
                  <a:pt x="291" y="275"/>
                </a:lnTo>
                <a:lnTo>
                  <a:pt x="307" y="275"/>
                </a:lnTo>
                <a:lnTo>
                  <a:pt x="307" y="275"/>
                </a:lnTo>
                <a:close/>
                <a:moveTo>
                  <a:pt x="259" y="275"/>
                </a:moveTo>
                <a:lnTo>
                  <a:pt x="259" y="282"/>
                </a:lnTo>
                <a:lnTo>
                  <a:pt x="244" y="282"/>
                </a:lnTo>
                <a:lnTo>
                  <a:pt x="244" y="275"/>
                </a:lnTo>
                <a:lnTo>
                  <a:pt x="259" y="275"/>
                </a:lnTo>
                <a:lnTo>
                  <a:pt x="259" y="275"/>
                </a:lnTo>
                <a:close/>
                <a:moveTo>
                  <a:pt x="212" y="275"/>
                </a:moveTo>
                <a:lnTo>
                  <a:pt x="212" y="282"/>
                </a:lnTo>
                <a:lnTo>
                  <a:pt x="196" y="282"/>
                </a:lnTo>
                <a:lnTo>
                  <a:pt x="196" y="275"/>
                </a:lnTo>
                <a:lnTo>
                  <a:pt x="212" y="275"/>
                </a:lnTo>
                <a:lnTo>
                  <a:pt x="212" y="275"/>
                </a:lnTo>
                <a:close/>
                <a:moveTo>
                  <a:pt x="165" y="275"/>
                </a:moveTo>
                <a:lnTo>
                  <a:pt x="165" y="282"/>
                </a:lnTo>
                <a:lnTo>
                  <a:pt x="149" y="282"/>
                </a:lnTo>
                <a:lnTo>
                  <a:pt x="149" y="275"/>
                </a:lnTo>
                <a:lnTo>
                  <a:pt x="165" y="275"/>
                </a:lnTo>
                <a:lnTo>
                  <a:pt x="165" y="275"/>
                </a:lnTo>
                <a:close/>
                <a:moveTo>
                  <a:pt x="117" y="275"/>
                </a:moveTo>
                <a:lnTo>
                  <a:pt x="117" y="282"/>
                </a:lnTo>
                <a:lnTo>
                  <a:pt x="102" y="282"/>
                </a:lnTo>
                <a:lnTo>
                  <a:pt x="102" y="275"/>
                </a:lnTo>
                <a:lnTo>
                  <a:pt x="117" y="275"/>
                </a:lnTo>
                <a:lnTo>
                  <a:pt x="117" y="275"/>
                </a:lnTo>
                <a:close/>
                <a:moveTo>
                  <a:pt x="70" y="275"/>
                </a:moveTo>
                <a:lnTo>
                  <a:pt x="70" y="282"/>
                </a:lnTo>
                <a:lnTo>
                  <a:pt x="54" y="282"/>
                </a:lnTo>
                <a:lnTo>
                  <a:pt x="54" y="275"/>
                </a:lnTo>
                <a:lnTo>
                  <a:pt x="70" y="275"/>
                </a:lnTo>
                <a:lnTo>
                  <a:pt x="70" y="275"/>
                </a:lnTo>
                <a:close/>
                <a:moveTo>
                  <a:pt x="24" y="275"/>
                </a:moveTo>
                <a:lnTo>
                  <a:pt x="24" y="282"/>
                </a:lnTo>
                <a:lnTo>
                  <a:pt x="8" y="282"/>
                </a:lnTo>
                <a:lnTo>
                  <a:pt x="8" y="275"/>
                </a:lnTo>
                <a:lnTo>
                  <a:pt x="24" y="275"/>
                </a:lnTo>
                <a:lnTo>
                  <a:pt x="24" y="275"/>
                </a:lnTo>
                <a:close/>
                <a:moveTo>
                  <a:pt x="8" y="251"/>
                </a:moveTo>
                <a:lnTo>
                  <a:pt x="0" y="251"/>
                </a:lnTo>
                <a:lnTo>
                  <a:pt x="0" y="235"/>
                </a:lnTo>
                <a:lnTo>
                  <a:pt x="8" y="235"/>
                </a:lnTo>
                <a:lnTo>
                  <a:pt x="8" y="251"/>
                </a:lnTo>
                <a:lnTo>
                  <a:pt x="8" y="251"/>
                </a:lnTo>
                <a:close/>
                <a:moveTo>
                  <a:pt x="8" y="204"/>
                </a:moveTo>
                <a:lnTo>
                  <a:pt x="0" y="204"/>
                </a:lnTo>
                <a:lnTo>
                  <a:pt x="0" y="188"/>
                </a:lnTo>
                <a:lnTo>
                  <a:pt x="8" y="188"/>
                </a:lnTo>
                <a:lnTo>
                  <a:pt x="8" y="204"/>
                </a:lnTo>
                <a:lnTo>
                  <a:pt x="8" y="204"/>
                </a:lnTo>
                <a:close/>
                <a:moveTo>
                  <a:pt x="8" y="156"/>
                </a:moveTo>
                <a:lnTo>
                  <a:pt x="0" y="156"/>
                </a:lnTo>
                <a:lnTo>
                  <a:pt x="0" y="141"/>
                </a:lnTo>
                <a:lnTo>
                  <a:pt x="8" y="141"/>
                </a:lnTo>
                <a:lnTo>
                  <a:pt x="8" y="156"/>
                </a:lnTo>
                <a:lnTo>
                  <a:pt x="8" y="156"/>
                </a:lnTo>
                <a:close/>
                <a:moveTo>
                  <a:pt x="8" y="109"/>
                </a:moveTo>
                <a:lnTo>
                  <a:pt x="0" y="109"/>
                </a:lnTo>
                <a:lnTo>
                  <a:pt x="0" y="93"/>
                </a:lnTo>
                <a:lnTo>
                  <a:pt x="8" y="93"/>
                </a:lnTo>
                <a:lnTo>
                  <a:pt x="8" y="109"/>
                </a:lnTo>
                <a:lnTo>
                  <a:pt x="8" y="109"/>
                </a:lnTo>
                <a:close/>
                <a:moveTo>
                  <a:pt x="8" y="62"/>
                </a:moveTo>
                <a:lnTo>
                  <a:pt x="0" y="62"/>
                </a:lnTo>
                <a:lnTo>
                  <a:pt x="0" y="46"/>
                </a:lnTo>
                <a:lnTo>
                  <a:pt x="8" y="46"/>
                </a:lnTo>
                <a:lnTo>
                  <a:pt x="8" y="62"/>
                </a:lnTo>
                <a:close/>
              </a:path>
            </a:pathLst>
          </a:custGeom>
          <a:solidFill>
            <a:srgbClr val="8497B0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78">
            <a:extLst>
              <a:ext uri="{FF2B5EF4-FFF2-40B4-BE49-F238E27FC236}">
                <a16:creationId xmlns="" xmlns:a16="http://schemas.microsoft.com/office/drawing/2014/main" id="{7CF97531-4F2C-48DD-9D3A-8BCC77E6DA44}"/>
              </a:ext>
            </a:extLst>
          </p:cNvPr>
          <p:cNvSpPr>
            <a:spLocks noEditPoints="1"/>
          </p:cNvSpPr>
          <p:nvPr/>
        </p:nvSpPr>
        <p:spPr bwMode="auto">
          <a:xfrm>
            <a:off x="7792062" y="2737128"/>
            <a:ext cx="720725" cy="769937"/>
          </a:xfrm>
          <a:custGeom>
            <a:avLst/>
            <a:gdLst>
              <a:gd name="T0" fmla="*/ 68 w 454"/>
              <a:gd name="T1" fmla="*/ 442 h 485"/>
              <a:gd name="T2" fmla="*/ 66 w 454"/>
              <a:gd name="T3" fmla="*/ 437 h 485"/>
              <a:gd name="T4" fmla="*/ 64 w 454"/>
              <a:gd name="T5" fmla="*/ 431 h 485"/>
              <a:gd name="T6" fmla="*/ 59 w 454"/>
              <a:gd name="T7" fmla="*/ 427 h 485"/>
              <a:gd name="T8" fmla="*/ 55 w 454"/>
              <a:gd name="T9" fmla="*/ 423 h 485"/>
              <a:gd name="T10" fmla="*/ 49 w 454"/>
              <a:gd name="T11" fmla="*/ 420 h 485"/>
              <a:gd name="T12" fmla="*/ 43 w 454"/>
              <a:gd name="T13" fmla="*/ 419 h 485"/>
              <a:gd name="T14" fmla="*/ 36 w 454"/>
              <a:gd name="T15" fmla="*/ 419 h 485"/>
              <a:gd name="T16" fmla="*/ 31 w 454"/>
              <a:gd name="T17" fmla="*/ 420 h 485"/>
              <a:gd name="T18" fmla="*/ 25 w 454"/>
              <a:gd name="T19" fmla="*/ 422 h 485"/>
              <a:gd name="T20" fmla="*/ 20 w 454"/>
              <a:gd name="T21" fmla="*/ 424 h 485"/>
              <a:gd name="T22" fmla="*/ 15 w 454"/>
              <a:gd name="T23" fmla="*/ 429 h 485"/>
              <a:gd name="T24" fmla="*/ 12 w 454"/>
              <a:gd name="T25" fmla="*/ 435 h 485"/>
              <a:gd name="T26" fmla="*/ 9 w 454"/>
              <a:gd name="T27" fmla="*/ 440 h 485"/>
              <a:gd name="T28" fmla="*/ 8 w 454"/>
              <a:gd name="T29" fmla="*/ 446 h 485"/>
              <a:gd name="T30" fmla="*/ 9 w 454"/>
              <a:gd name="T31" fmla="*/ 453 h 485"/>
              <a:gd name="T32" fmla="*/ 11 w 454"/>
              <a:gd name="T33" fmla="*/ 458 h 485"/>
              <a:gd name="T34" fmla="*/ 14 w 454"/>
              <a:gd name="T35" fmla="*/ 464 h 485"/>
              <a:gd name="T36" fmla="*/ 17 w 454"/>
              <a:gd name="T37" fmla="*/ 468 h 485"/>
              <a:gd name="T38" fmla="*/ 22 w 454"/>
              <a:gd name="T39" fmla="*/ 473 h 485"/>
              <a:gd name="T40" fmla="*/ 27 w 454"/>
              <a:gd name="T41" fmla="*/ 475 h 485"/>
              <a:gd name="T42" fmla="*/ 33 w 454"/>
              <a:gd name="T43" fmla="*/ 477 h 485"/>
              <a:gd name="T44" fmla="*/ 40 w 454"/>
              <a:gd name="T45" fmla="*/ 477 h 485"/>
              <a:gd name="T46" fmla="*/ 46 w 454"/>
              <a:gd name="T47" fmla="*/ 476 h 485"/>
              <a:gd name="T48" fmla="*/ 52 w 454"/>
              <a:gd name="T49" fmla="*/ 474 h 485"/>
              <a:gd name="T50" fmla="*/ 57 w 454"/>
              <a:gd name="T51" fmla="*/ 472 h 485"/>
              <a:gd name="T52" fmla="*/ 61 w 454"/>
              <a:gd name="T53" fmla="*/ 467 h 485"/>
              <a:gd name="T54" fmla="*/ 65 w 454"/>
              <a:gd name="T55" fmla="*/ 462 h 485"/>
              <a:gd name="T56" fmla="*/ 67 w 454"/>
              <a:gd name="T57" fmla="*/ 456 h 485"/>
              <a:gd name="T58" fmla="*/ 68 w 454"/>
              <a:gd name="T59" fmla="*/ 450 h 485"/>
              <a:gd name="T60" fmla="*/ 43 w 454"/>
              <a:gd name="T61" fmla="*/ 411 h 485"/>
              <a:gd name="T62" fmla="*/ 51 w 454"/>
              <a:gd name="T63" fmla="*/ 412 h 485"/>
              <a:gd name="T64" fmla="*/ 58 w 454"/>
              <a:gd name="T65" fmla="*/ 415 h 485"/>
              <a:gd name="T66" fmla="*/ 65 w 454"/>
              <a:gd name="T67" fmla="*/ 421 h 485"/>
              <a:gd name="T68" fmla="*/ 69 w 454"/>
              <a:gd name="T69" fmla="*/ 427 h 485"/>
              <a:gd name="T70" fmla="*/ 73 w 454"/>
              <a:gd name="T71" fmla="*/ 433 h 485"/>
              <a:gd name="T72" fmla="*/ 75 w 454"/>
              <a:gd name="T73" fmla="*/ 440 h 485"/>
              <a:gd name="T74" fmla="*/ 76 w 454"/>
              <a:gd name="T75" fmla="*/ 449 h 485"/>
              <a:gd name="T76" fmla="*/ 75 w 454"/>
              <a:gd name="T77" fmla="*/ 457 h 485"/>
              <a:gd name="T78" fmla="*/ 73 w 454"/>
              <a:gd name="T79" fmla="*/ 464 h 485"/>
              <a:gd name="T80" fmla="*/ 68 w 454"/>
              <a:gd name="T81" fmla="*/ 471 h 485"/>
              <a:gd name="T82" fmla="*/ 64 w 454"/>
              <a:gd name="T83" fmla="*/ 476 h 485"/>
              <a:gd name="T84" fmla="*/ 57 w 454"/>
              <a:gd name="T85" fmla="*/ 481 h 485"/>
              <a:gd name="T86" fmla="*/ 50 w 454"/>
              <a:gd name="T87" fmla="*/ 484 h 485"/>
              <a:gd name="T88" fmla="*/ 42 w 454"/>
              <a:gd name="T89" fmla="*/ 485 h 485"/>
              <a:gd name="T90" fmla="*/ 34 w 454"/>
              <a:gd name="T91" fmla="*/ 485 h 485"/>
              <a:gd name="T92" fmla="*/ 26 w 454"/>
              <a:gd name="T93" fmla="*/ 483 h 485"/>
              <a:gd name="T94" fmla="*/ 20 w 454"/>
              <a:gd name="T95" fmla="*/ 481 h 485"/>
              <a:gd name="T96" fmla="*/ 13 w 454"/>
              <a:gd name="T97" fmla="*/ 475 h 485"/>
              <a:gd name="T98" fmla="*/ 8 w 454"/>
              <a:gd name="T99" fmla="*/ 470 h 485"/>
              <a:gd name="T100" fmla="*/ 4 w 454"/>
              <a:gd name="T101" fmla="*/ 463 h 485"/>
              <a:gd name="T102" fmla="*/ 2 w 454"/>
              <a:gd name="T103" fmla="*/ 456 h 485"/>
              <a:gd name="T104" fmla="*/ 0 w 454"/>
              <a:gd name="T105" fmla="*/ 448 h 485"/>
              <a:gd name="T106" fmla="*/ 2 w 454"/>
              <a:gd name="T107" fmla="*/ 440 h 485"/>
              <a:gd name="T108" fmla="*/ 4 w 454"/>
              <a:gd name="T109" fmla="*/ 432 h 485"/>
              <a:gd name="T110" fmla="*/ 8 w 454"/>
              <a:gd name="T111" fmla="*/ 426 h 485"/>
              <a:gd name="T112" fmla="*/ 13 w 454"/>
              <a:gd name="T113" fmla="*/ 420 h 485"/>
              <a:gd name="T114" fmla="*/ 20 w 454"/>
              <a:gd name="T115" fmla="*/ 415 h 485"/>
              <a:gd name="T116" fmla="*/ 26 w 454"/>
              <a:gd name="T117" fmla="*/ 412 h 485"/>
              <a:gd name="T118" fmla="*/ 34 w 454"/>
              <a:gd name="T119" fmla="*/ 411 h 485"/>
              <a:gd name="T120" fmla="*/ 42 w 454"/>
              <a:gd name="T121" fmla="*/ 294 h 485"/>
              <a:gd name="T122" fmla="*/ 274 w 454"/>
              <a:gd name="T123" fmla="*/ 259 h 485"/>
              <a:gd name="T124" fmla="*/ 454 w 454"/>
              <a:gd name="T125" fmla="*/ 204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54" h="485">
                <a:moveTo>
                  <a:pt x="454" y="16"/>
                </a:moveTo>
                <a:lnTo>
                  <a:pt x="447" y="16"/>
                </a:lnTo>
                <a:lnTo>
                  <a:pt x="447" y="0"/>
                </a:lnTo>
                <a:lnTo>
                  <a:pt x="454" y="0"/>
                </a:lnTo>
                <a:lnTo>
                  <a:pt x="454" y="16"/>
                </a:lnTo>
                <a:lnTo>
                  <a:pt x="454" y="16"/>
                </a:lnTo>
                <a:close/>
                <a:moveTo>
                  <a:pt x="68" y="448"/>
                </a:moveTo>
                <a:lnTo>
                  <a:pt x="68" y="448"/>
                </a:lnTo>
                <a:lnTo>
                  <a:pt x="68" y="448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7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6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5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4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8" y="442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1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40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9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7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8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7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6" y="436"/>
                </a:lnTo>
                <a:lnTo>
                  <a:pt x="65" y="436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5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5" y="433"/>
                </a:lnTo>
                <a:lnTo>
                  <a:pt x="64" y="433"/>
                </a:lnTo>
                <a:lnTo>
                  <a:pt x="64" y="433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2"/>
                </a:lnTo>
                <a:lnTo>
                  <a:pt x="64" y="431"/>
                </a:lnTo>
                <a:lnTo>
                  <a:pt x="64" y="431"/>
                </a:lnTo>
                <a:lnTo>
                  <a:pt x="64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1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2" y="430"/>
                </a:lnTo>
                <a:lnTo>
                  <a:pt x="61" y="430"/>
                </a:lnTo>
                <a:lnTo>
                  <a:pt x="61" y="430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1" y="429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60" y="428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9" y="427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8" y="426"/>
                </a:lnTo>
                <a:lnTo>
                  <a:pt x="57" y="426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7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4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6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5" y="423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3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2"/>
                </a:lnTo>
                <a:lnTo>
                  <a:pt x="52" y="421"/>
                </a:lnTo>
                <a:lnTo>
                  <a:pt x="52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1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1"/>
                </a:lnTo>
                <a:lnTo>
                  <a:pt x="50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9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8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20"/>
                </a:lnTo>
                <a:lnTo>
                  <a:pt x="47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6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4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3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2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1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40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9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8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6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5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4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3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2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19"/>
                </a:lnTo>
                <a:lnTo>
                  <a:pt x="31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30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9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0"/>
                </a:lnTo>
                <a:lnTo>
                  <a:pt x="27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6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1"/>
                </a:lnTo>
                <a:lnTo>
                  <a:pt x="25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4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2"/>
                </a:lnTo>
                <a:lnTo>
                  <a:pt x="23" y="423"/>
                </a:lnTo>
                <a:lnTo>
                  <a:pt x="23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2" y="423"/>
                </a:lnTo>
                <a:lnTo>
                  <a:pt x="21" y="423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1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4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20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6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8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7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7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8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6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29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5" y="430"/>
                </a:lnTo>
                <a:lnTo>
                  <a:pt x="14" y="430"/>
                </a:lnTo>
                <a:lnTo>
                  <a:pt x="14" y="430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1"/>
                </a:lnTo>
                <a:lnTo>
                  <a:pt x="14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2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3" y="433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5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2" y="436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7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8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11" y="439"/>
                </a:lnTo>
                <a:lnTo>
                  <a:pt x="9" y="439"/>
                </a:lnTo>
                <a:lnTo>
                  <a:pt x="9" y="439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0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1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2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4"/>
                </a:lnTo>
                <a:lnTo>
                  <a:pt x="9" y="445"/>
                </a:lnTo>
                <a:lnTo>
                  <a:pt x="9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5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6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7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8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49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0"/>
                </a:lnTo>
                <a:lnTo>
                  <a:pt x="8" y="452"/>
                </a:lnTo>
                <a:lnTo>
                  <a:pt x="8" y="452"/>
                </a:lnTo>
                <a:lnTo>
                  <a:pt x="8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2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3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4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5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6"/>
                </a:lnTo>
                <a:lnTo>
                  <a:pt x="9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7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8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1" y="459"/>
                </a:lnTo>
                <a:lnTo>
                  <a:pt x="12" y="459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1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2" y="462"/>
                </a:lnTo>
                <a:lnTo>
                  <a:pt x="13" y="462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3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3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4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5"/>
                </a:lnTo>
                <a:lnTo>
                  <a:pt x="14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6"/>
                </a:lnTo>
                <a:lnTo>
                  <a:pt x="15" y="467"/>
                </a:lnTo>
                <a:lnTo>
                  <a:pt x="15" y="467"/>
                </a:lnTo>
                <a:lnTo>
                  <a:pt x="15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7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6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68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7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0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18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1"/>
                </a:lnTo>
                <a:lnTo>
                  <a:pt x="20" y="472"/>
                </a:lnTo>
                <a:lnTo>
                  <a:pt x="20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1" y="472"/>
                </a:lnTo>
                <a:lnTo>
                  <a:pt x="22" y="472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2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3"/>
                </a:lnTo>
                <a:lnTo>
                  <a:pt x="23" y="474"/>
                </a:lnTo>
                <a:lnTo>
                  <a:pt x="23" y="474"/>
                </a:lnTo>
                <a:lnTo>
                  <a:pt x="23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4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4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5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6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5"/>
                </a:lnTo>
                <a:lnTo>
                  <a:pt x="27" y="476"/>
                </a:lnTo>
                <a:lnTo>
                  <a:pt x="27" y="476"/>
                </a:lnTo>
                <a:lnTo>
                  <a:pt x="27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29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0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6"/>
                </a:lnTo>
                <a:lnTo>
                  <a:pt x="31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2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3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4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5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6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8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39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0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1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2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3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4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7"/>
                </a:lnTo>
                <a:lnTo>
                  <a:pt x="46" y="476"/>
                </a:lnTo>
                <a:lnTo>
                  <a:pt x="46" y="476"/>
                </a:lnTo>
                <a:lnTo>
                  <a:pt x="46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7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8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6"/>
                </a:lnTo>
                <a:lnTo>
                  <a:pt x="49" y="475"/>
                </a:lnTo>
                <a:lnTo>
                  <a:pt x="49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0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1" y="475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2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4"/>
                </a:lnTo>
                <a:lnTo>
                  <a:pt x="53" y="473"/>
                </a:lnTo>
                <a:lnTo>
                  <a:pt x="53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5" y="473"/>
                </a:lnTo>
                <a:lnTo>
                  <a:pt x="56" y="473"/>
                </a:lnTo>
                <a:lnTo>
                  <a:pt x="56" y="473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6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2"/>
                </a:lnTo>
                <a:lnTo>
                  <a:pt x="57" y="471"/>
                </a:lnTo>
                <a:lnTo>
                  <a:pt x="57" y="471"/>
                </a:lnTo>
                <a:lnTo>
                  <a:pt x="57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1"/>
                </a:lnTo>
                <a:lnTo>
                  <a:pt x="58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70"/>
                </a:lnTo>
                <a:lnTo>
                  <a:pt x="59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8"/>
                </a:lnTo>
                <a:lnTo>
                  <a:pt x="60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7"/>
                </a:lnTo>
                <a:lnTo>
                  <a:pt x="61" y="466"/>
                </a:lnTo>
                <a:lnTo>
                  <a:pt x="61" y="466"/>
                </a:lnTo>
                <a:lnTo>
                  <a:pt x="61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6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2" y="465"/>
                </a:lnTo>
                <a:lnTo>
                  <a:pt x="64" y="465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4"/>
                </a:lnTo>
                <a:lnTo>
                  <a:pt x="64" y="463"/>
                </a:lnTo>
                <a:lnTo>
                  <a:pt x="64" y="463"/>
                </a:lnTo>
                <a:lnTo>
                  <a:pt x="64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3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2"/>
                </a:lnTo>
                <a:lnTo>
                  <a:pt x="65" y="461"/>
                </a:lnTo>
                <a:lnTo>
                  <a:pt x="65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61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9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6" y="458"/>
                </a:lnTo>
                <a:lnTo>
                  <a:pt x="67" y="458"/>
                </a:lnTo>
                <a:lnTo>
                  <a:pt x="67" y="458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7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6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5"/>
                </a:lnTo>
                <a:lnTo>
                  <a:pt x="67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4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3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2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50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9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lnTo>
                  <a:pt x="68" y="448"/>
                </a:lnTo>
                <a:close/>
                <a:moveTo>
                  <a:pt x="39" y="411"/>
                </a:moveTo>
                <a:lnTo>
                  <a:pt x="39" y="411"/>
                </a:lnTo>
                <a:lnTo>
                  <a:pt x="39" y="411"/>
                </a:lnTo>
                <a:lnTo>
                  <a:pt x="39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0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1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2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3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4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6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7" y="411"/>
                </a:lnTo>
                <a:lnTo>
                  <a:pt x="48" y="411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8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49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0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2"/>
                </a:lnTo>
                <a:lnTo>
                  <a:pt x="51" y="413"/>
                </a:lnTo>
                <a:lnTo>
                  <a:pt x="51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2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3" y="413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5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6" y="414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7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5"/>
                </a:lnTo>
                <a:lnTo>
                  <a:pt x="58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59" y="417"/>
                </a:lnTo>
                <a:lnTo>
                  <a:pt x="60" y="417"/>
                </a:lnTo>
                <a:lnTo>
                  <a:pt x="60" y="417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0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8"/>
                </a:lnTo>
                <a:lnTo>
                  <a:pt x="61" y="419"/>
                </a:lnTo>
                <a:lnTo>
                  <a:pt x="61" y="419"/>
                </a:lnTo>
                <a:lnTo>
                  <a:pt x="61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19"/>
                </a:lnTo>
                <a:lnTo>
                  <a:pt x="62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4" y="420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5" y="421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6" y="422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3"/>
                </a:lnTo>
                <a:lnTo>
                  <a:pt x="67" y="424"/>
                </a:lnTo>
                <a:lnTo>
                  <a:pt x="67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4"/>
                </a:lnTo>
                <a:lnTo>
                  <a:pt x="68" y="426"/>
                </a:lnTo>
                <a:lnTo>
                  <a:pt x="68" y="426"/>
                </a:lnTo>
                <a:lnTo>
                  <a:pt x="68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6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69" y="427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8"/>
                </a:lnTo>
                <a:lnTo>
                  <a:pt x="70" y="429"/>
                </a:lnTo>
                <a:lnTo>
                  <a:pt x="70" y="429"/>
                </a:lnTo>
                <a:lnTo>
                  <a:pt x="70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29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0"/>
                </a:lnTo>
                <a:lnTo>
                  <a:pt x="71" y="431"/>
                </a:lnTo>
                <a:lnTo>
                  <a:pt x="71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1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2"/>
                </a:lnTo>
                <a:lnTo>
                  <a:pt x="73" y="433"/>
                </a:lnTo>
                <a:lnTo>
                  <a:pt x="73" y="433"/>
                </a:lnTo>
                <a:lnTo>
                  <a:pt x="73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3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5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6"/>
                </a:lnTo>
                <a:lnTo>
                  <a:pt x="74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7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8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39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0"/>
                </a:lnTo>
                <a:lnTo>
                  <a:pt x="75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1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2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4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5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6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7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8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49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0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2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3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4"/>
                </a:lnTo>
                <a:lnTo>
                  <a:pt x="76" y="455"/>
                </a:lnTo>
                <a:lnTo>
                  <a:pt x="76" y="455"/>
                </a:lnTo>
                <a:lnTo>
                  <a:pt x="76" y="455"/>
                </a:lnTo>
                <a:lnTo>
                  <a:pt x="75" y="455"/>
                </a:lnTo>
                <a:lnTo>
                  <a:pt x="75" y="455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6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7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8"/>
                </a:lnTo>
                <a:lnTo>
                  <a:pt x="75" y="459"/>
                </a:lnTo>
                <a:lnTo>
                  <a:pt x="75" y="459"/>
                </a:lnTo>
                <a:lnTo>
                  <a:pt x="75" y="459"/>
                </a:lnTo>
                <a:lnTo>
                  <a:pt x="74" y="459"/>
                </a:lnTo>
                <a:lnTo>
                  <a:pt x="74" y="459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1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2"/>
                </a:lnTo>
                <a:lnTo>
                  <a:pt x="74" y="463"/>
                </a:lnTo>
                <a:lnTo>
                  <a:pt x="74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3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4"/>
                </a:lnTo>
                <a:lnTo>
                  <a:pt x="73" y="465"/>
                </a:lnTo>
                <a:lnTo>
                  <a:pt x="73" y="465"/>
                </a:lnTo>
                <a:lnTo>
                  <a:pt x="73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5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6"/>
                </a:lnTo>
                <a:lnTo>
                  <a:pt x="71" y="467"/>
                </a:lnTo>
                <a:lnTo>
                  <a:pt x="71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7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70" y="468"/>
                </a:lnTo>
                <a:lnTo>
                  <a:pt x="69" y="468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0"/>
                </a:lnTo>
                <a:lnTo>
                  <a:pt x="69" y="471"/>
                </a:lnTo>
                <a:lnTo>
                  <a:pt x="69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1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8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2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7" y="473"/>
                </a:lnTo>
                <a:lnTo>
                  <a:pt x="66" y="473"/>
                </a:lnTo>
                <a:lnTo>
                  <a:pt x="66" y="473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6" y="474"/>
                </a:lnTo>
                <a:lnTo>
                  <a:pt x="65" y="474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5" y="475"/>
                </a:lnTo>
                <a:lnTo>
                  <a:pt x="64" y="475"/>
                </a:lnTo>
                <a:lnTo>
                  <a:pt x="64" y="475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4" y="476"/>
                </a:lnTo>
                <a:lnTo>
                  <a:pt x="62" y="476"/>
                </a:lnTo>
                <a:lnTo>
                  <a:pt x="62" y="476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2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7"/>
                </a:lnTo>
                <a:lnTo>
                  <a:pt x="61" y="479"/>
                </a:lnTo>
                <a:lnTo>
                  <a:pt x="61" y="479"/>
                </a:lnTo>
                <a:lnTo>
                  <a:pt x="61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60" y="479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9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0"/>
                </a:lnTo>
                <a:lnTo>
                  <a:pt x="58" y="481"/>
                </a:lnTo>
                <a:lnTo>
                  <a:pt x="58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7" y="481"/>
                </a:lnTo>
                <a:lnTo>
                  <a:pt x="56" y="481"/>
                </a:lnTo>
                <a:lnTo>
                  <a:pt x="56" y="481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6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5" y="482"/>
                </a:lnTo>
                <a:lnTo>
                  <a:pt x="53" y="482"/>
                </a:lnTo>
                <a:lnTo>
                  <a:pt x="53" y="482"/>
                </a:lnTo>
                <a:lnTo>
                  <a:pt x="53" y="483"/>
                </a:lnTo>
                <a:lnTo>
                  <a:pt x="53" y="483"/>
                </a:lnTo>
                <a:lnTo>
                  <a:pt x="53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2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1" y="483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50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9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8" y="484"/>
                </a:lnTo>
                <a:lnTo>
                  <a:pt x="47" y="484"/>
                </a:lnTo>
                <a:lnTo>
                  <a:pt x="47" y="484"/>
                </a:lnTo>
                <a:lnTo>
                  <a:pt x="47" y="485"/>
                </a:lnTo>
                <a:lnTo>
                  <a:pt x="47" y="485"/>
                </a:lnTo>
                <a:lnTo>
                  <a:pt x="47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6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4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3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2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1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40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9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8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6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5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4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3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2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1" y="485"/>
                </a:lnTo>
                <a:lnTo>
                  <a:pt x="30" y="485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30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9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7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4"/>
                </a:lnTo>
                <a:lnTo>
                  <a:pt x="26" y="483"/>
                </a:lnTo>
                <a:lnTo>
                  <a:pt x="26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5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4" y="483"/>
                </a:lnTo>
                <a:lnTo>
                  <a:pt x="23" y="483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3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2" y="482"/>
                </a:lnTo>
                <a:lnTo>
                  <a:pt x="21" y="482"/>
                </a:lnTo>
                <a:lnTo>
                  <a:pt x="21" y="482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1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20" y="481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8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80"/>
                </a:lnTo>
                <a:lnTo>
                  <a:pt x="17" y="479"/>
                </a:lnTo>
                <a:lnTo>
                  <a:pt x="17" y="479"/>
                </a:lnTo>
                <a:lnTo>
                  <a:pt x="17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6" y="479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5" y="477"/>
                </a:lnTo>
                <a:lnTo>
                  <a:pt x="14" y="477"/>
                </a:lnTo>
                <a:lnTo>
                  <a:pt x="14" y="477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4" y="476"/>
                </a:lnTo>
                <a:lnTo>
                  <a:pt x="13" y="476"/>
                </a:lnTo>
                <a:lnTo>
                  <a:pt x="13" y="476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3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5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2" y="474"/>
                </a:lnTo>
                <a:lnTo>
                  <a:pt x="11" y="474"/>
                </a:lnTo>
                <a:lnTo>
                  <a:pt x="11" y="474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11" y="473"/>
                </a:lnTo>
                <a:lnTo>
                  <a:pt x="9" y="473"/>
                </a:lnTo>
                <a:lnTo>
                  <a:pt x="9" y="473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9" y="472"/>
                </a:lnTo>
                <a:lnTo>
                  <a:pt x="8" y="472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1"/>
                </a:lnTo>
                <a:lnTo>
                  <a:pt x="8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70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7" y="468"/>
                </a:lnTo>
                <a:lnTo>
                  <a:pt x="6" y="468"/>
                </a:lnTo>
                <a:lnTo>
                  <a:pt x="6" y="468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7"/>
                </a:lnTo>
                <a:lnTo>
                  <a:pt x="6" y="466"/>
                </a:lnTo>
                <a:lnTo>
                  <a:pt x="6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6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5"/>
                </a:lnTo>
                <a:lnTo>
                  <a:pt x="5" y="464"/>
                </a:lnTo>
                <a:lnTo>
                  <a:pt x="5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4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3"/>
                </a:lnTo>
                <a:lnTo>
                  <a:pt x="4" y="462"/>
                </a:lnTo>
                <a:lnTo>
                  <a:pt x="4" y="462"/>
                </a:lnTo>
                <a:lnTo>
                  <a:pt x="4" y="462"/>
                </a:lnTo>
                <a:lnTo>
                  <a:pt x="3" y="462"/>
                </a:lnTo>
                <a:lnTo>
                  <a:pt x="3" y="462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61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9"/>
                </a:lnTo>
                <a:lnTo>
                  <a:pt x="3" y="458"/>
                </a:lnTo>
                <a:lnTo>
                  <a:pt x="3" y="458"/>
                </a:lnTo>
                <a:lnTo>
                  <a:pt x="3" y="458"/>
                </a:lnTo>
                <a:lnTo>
                  <a:pt x="2" y="458"/>
                </a:lnTo>
                <a:lnTo>
                  <a:pt x="2" y="458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7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6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5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4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2" y="453"/>
                </a:lnTo>
                <a:lnTo>
                  <a:pt x="0" y="453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2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50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9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8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7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6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5"/>
                </a:lnTo>
                <a:lnTo>
                  <a:pt x="0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4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2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1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40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9"/>
                </a:lnTo>
                <a:lnTo>
                  <a:pt x="2" y="438"/>
                </a:lnTo>
                <a:lnTo>
                  <a:pt x="2" y="438"/>
                </a:lnTo>
                <a:lnTo>
                  <a:pt x="2" y="438"/>
                </a:lnTo>
                <a:lnTo>
                  <a:pt x="3" y="438"/>
                </a:lnTo>
                <a:lnTo>
                  <a:pt x="3" y="438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7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6"/>
                </a:lnTo>
                <a:lnTo>
                  <a:pt x="3" y="435"/>
                </a:lnTo>
                <a:lnTo>
                  <a:pt x="3" y="435"/>
                </a:lnTo>
                <a:lnTo>
                  <a:pt x="3" y="435"/>
                </a:lnTo>
                <a:lnTo>
                  <a:pt x="4" y="435"/>
                </a:lnTo>
                <a:lnTo>
                  <a:pt x="4" y="435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3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4" y="432"/>
                </a:lnTo>
                <a:lnTo>
                  <a:pt x="5" y="432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1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5" y="430"/>
                </a:lnTo>
                <a:lnTo>
                  <a:pt x="6" y="430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9"/>
                </a:lnTo>
                <a:lnTo>
                  <a:pt x="6" y="428"/>
                </a:lnTo>
                <a:lnTo>
                  <a:pt x="6" y="428"/>
                </a:lnTo>
                <a:lnTo>
                  <a:pt x="6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8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7" y="427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6"/>
                </a:lnTo>
                <a:lnTo>
                  <a:pt x="8" y="424"/>
                </a:lnTo>
                <a:lnTo>
                  <a:pt x="8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4"/>
                </a:lnTo>
                <a:lnTo>
                  <a:pt x="9" y="423"/>
                </a:lnTo>
                <a:lnTo>
                  <a:pt x="9" y="423"/>
                </a:lnTo>
                <a:lnTo>
                  <a:pt x="9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3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1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2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2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1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3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20"/>
                </a:lnTo>
                <a:lnTo>
                  <a:pt x="14" y="419"/>
                </a:lnTo>
                <a:lnTo>
                  <a:pt x="14" y="419"/>
                </a:lnTo>
                <a:lnTo>
                  <a:pt x="14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9"/>
                </a:lnTo>
                <a:lnTo>
                  <a:pt x="15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6" y="418"/>
                </a:lnTo>
                <a:lnTo>
                  <a:pt x="17" y="418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7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7"/>
                </a:lnTo>
                <a:lnTo>
                  <a:pt x="18" y="415"/>
                </a:lnTo>
                <a:lnTo>
                  <a:pt x="18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0" y="415"/>
                </a:lnTo>
                <a:lnTo>
                  <a:pt x="21" y="415"/>
                </a:lnTo>
                <a:lnTo>
                  <a:pt x="21" y="415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1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2" y="414"/>
                </a:lnTo>
                <a:lnTo>
                  <a:pt x="23" y="414"/>
                </a:lnTo>
                <a:lnTo>
                  <a:pt x="23" y="414"/>
                </a:lnTo>
                <a:lnTo>
                  <a:pt x="23" y="413"/>
                </a:lnTo>
                <a:lnTo>
                  <a:pt x="23" y="413"/>
                </a:lnTo>
                <a:lnTo>
                  <a:pt x="23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4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3"/>
                </a:lnTo>
                <a:lnTo>
                  <a:pt x="25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6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7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29" y="412"/>
                </a:lnTo>
                <a:lnTo>
                  <a:pt x="30" y="412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0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1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2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3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4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5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6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8" y="411"/>
                </a:lnTo>
                <a:lnTo>
                  <a:pt x="39" y="411"/>
                </a:lnTo>
                <a:lnTo>
                  <a:pt x="39" y="411"/>
                </a:lnTo>
                <a:close/>
                <a:moveTo>
                  <a:pt x="42" y="404"/>
                </a:moveTo>
                <a:lnTo>
                  <a:pt x="34" y="404"/>
                </a:lnTo>
                <a:lnTo>
                  <a:pt x="34" y="388"/>
                </a:lnTo>
                <a:lnTo>
                  <a:pt x="42" y="388"/>
                </a:lnTo>
                <a:lnTo>
                  <a:pt x="42" y="404"/>
                </a:lnTo>
                <a:lnTo>
                  <a:pt x="42" y="404"/>
                </a:lnTo>
                <a:close/>
                <a:moveTo>
                  <a:pt x="42" y="357"/>
                </a:moveTo>
                <a:lnTo>
                  <a:pt x="34" y="357"/>
                </a:lnTo>
                <a:lnTo>
                  <a:pt x="34" y="341"/>
                </a:lnTo>
                <a:lnTo>
                  <a:pt x="42" y="341"/>
                </a:lnTo>
                <a:lnTo>
                  <a:pt x="42" y="357"/>
                </a:lnTo>
                <a:lnTo>
                  <a:pt x="42" y="357"/>
                </a:lnTo>
                <a:close/>
                <a:moveTo>
                  <a:pt x="42" y="310"/>
                </a:moveTo>
                <a:lnTo>
                  <a:pt x="34" y="310"/>
                </a:lnTo>
                <a:lnTo>
                  <a:pt x="34" y="294"/>
                </a:lnTo>
                <a:lnTo>
                  <a:pt x="42" y="294"/>
                </a:lnTo>
                <a:lnTo>
                  <a:pt x="42" y="310"/>
                </a:lnTo>
                <a:lnTo>
                  <a:pt x="42" y="310"/>
                </a:lnTo>
                <a:close/>
                <a:moveTo>
                  <a:pt x="39" y="267"/>
                </a:moveTo>
                <a:lnTo>
                  <a:pt x="39" y="259"/>
                </a:lnTo>
                <a:lnTo>
                  <a:pt x="55" y="259"/>
                </a:lnTo>
                <a:lnTo>
                  <a:pt x="55" y="267"/>
                </a:lnTo>
                <a:lnTo>
                  <a:pt x="39" y="267"/>
                </a:lnTo>
                <a:lnTo>
                  <a:pt x="39" y="267"/>
                </a:lnTo>
                <a:close/>
                <a:moveTo>
                  <a:pt x="86" y="267"/>
                </a:moveTo>
                <a:lnTo>
                  <a:pt x="86" y="259"/>
                </a:lnTo>
                <a:lnTo>
                  <a:pt x="102" y="259"/>
                </a:lnTo>
                <a:lnTo>
                  <a:pt x="102" y="267"/>
                </a:lnTo>
                <a:lnTo>
                  <a:pt x="86" y="267"/>
                </a:lnTo>
                <a:lnTo>
                  <a:pt x="86" y="267"/>
                </a:lnTo>
                <a:close/>
                <a:moveTo>
                  <a:pt x="133" y="267"/>
                </a:moveTo>
                <a:lnTo>
                  <a:pt x="133" y="259"/>
                </a:lnTo>
                <a:lnTo>
                  <a:pt x="148" y="259"/>
                </a:lnTo>
                <a:lnTo>
                  <a:pt x="148" y="267"/>
                </a:lnTo>
                <a:lnTo>
                  <a:pt x="133" y="267"/>
                </a:lnTo>
                <a:lnTo>
                  <a:pt x="133" y="267"/>
                </a:lnTo>
                <a:close/>
                <a:moveTo>
                  <a:pt x="179" y="267"/>
                </a:moveTo>
                <a:lnTo>
                  <a:pt x="179" y="259"/>
                </a:lnTo>
                <a:lnTo>
                  <a:pt x="195" y="259"/>
                </a:lnTo>
                <a:lnTo>
                  <a:pt x="195" y="267"/>
                </a:lnTo>
                <a:lnTo>
                  <a:pt x="179" y="267"/>
                </a:lnTo>
                <a:lnTo>
                  <a:pt x="179" y="267"/>
                </a:lnTo>
                <a:close/>
                <a:moveTo>
                  <a:pt x="227" y="267"/>
                </a:moveTo>
                <a:lnTo>
                  <a:pt x="227" y="259"/>
                </a:lnTo>
                <a:lnTo>
                  <a:pt x="243" y="259"/>
                </a:lnTo>
                <a:lnTo>
                  <a:pt x="243" y="267"/>
                </a:lnTo>
                <a:lnTo>
                  <a:pt x="227" y="267"/>
                </a:lnTo>
                <a:lnTo>
                  <a:pt x="227" y="267"/>
                </a:lnTo>
                <a:close/>
                <a:moveTo>
                  <a:pt x="274" y="267"/>
                </a:moveTo>
                <a:lnTo>
                  <a:pt x="274" y="259"/>
                </a:lnTo>
                <a:lnTo>
                  <a:pt x="290" y="259"/>
                </a:lnTo>
                <a:lnTo>
                  <a:pt x="290" y="267"/>
                </a:lnTo>
                <a:lnTo>
                  <a:pt x="274" y="267"/>
                </a:lnTo>
                <a:lnTo>
                  <a:pt x="274" y="267"/>
                </a:lnTo>
                <a:close/>
                <a:moveTo>
                  <a:pt x="321" y="267"/>
                </a:moveTo>
                <a:lnTo>
                  <a:pt x="321" y="259"/>
                </a:lnTo>
                <a:lnTo>
                  <a:pt x="337" y="259"/>
                </a:lnTo>
                <a:lnTo>
                  <a:pt x="337" y="267"/>
                </a:lnTo>
                <a:lnTo>
                  <a:pt x="321" y="267"/>
                </a:lnTo>
                <a:lnTo>
                  <a:pt x="321" y="267"/>
                </a:lnTo>
                <a:close/>
                <a:moveTo>
                  <a:pt x="369" y="267"/>
                </a:moveTo>
                <a:lnTo>
                  <a:pt x="369" y="259"/>
                </a:lnTo>
                <a:lnTo>
                  <a:pt x="384" y="259"/>
                </a:lnTo>
                <a:lnTo>
                  <a:pt x="384" y="267"/>
                </a:lnTo>
                <a:lnTo>
                  <a:pt x="369" y="267"/>
                </a:lnTo>
                <a:lnTo>
                  <a:pt x="369" y="267"/>
                </a:lnTo>
                <a:close/>
                <a:moveTo>
                  <a:pt x="416" y="267"/>
                </a:moveTo>
                <a:lnTo>
                  <a:pt x="416" y="259"/>
                </a:lnTo>
                <a:lnTo>
                  <a:pt x="432" y="259"/>
                </a:lnTo>
                <a:lnTo>
                  <a:pt x="432" y="267"/>
                </a:lnTo>
                <a:lnTo>
                  <a:pt x="416" y="267"/>
                </a:lnTo>
                <a:lnTo>
                  <a:pt x="416" y="267"/>
                </a:lnTo>
                <a:close/>
                <a:moveTo>
                  <a:pt x="454" y="251"/>
                </a:moveTo>
                <a:lnTo>
                  <a:pt x="447" y="251"/>
                </a:lnTo>
                <a:lnTo>
                  <a:pt x="447" y="235"/>
                </a:lnTo>
                <a:lnTo>
                  <a:pt x="454" y="235"/>
                </a:lnTo>
                <a:lnTo>
                  <a:pt x="454" y="251"/>
                </a:lnTo>
                <a:lnTo>
                  <a:pt x="454" y="251"/>
                </a:lnTo>
                <a:close/>
                <a:moveTo>
                  <a:pt x="454" y="204"/>
                </a:moveTo>
                <a:lnTo>
                  <a:pt x="447" y="204"/>
                </a:lnTo>
                <a:lnTo>
                  <a:pt x="447" y="188"/>
                </a:lnTo>
                <a:lnTo>
                  <a:pt x="454" y="188"/>
                </a:lnTo>
                <a:lnTo>
                  <a:pt x="454" y="204"/>
                </a:lnTo>
                <a:lnTo>
                  <a:pt x="454" y="204"/>
                </a:lnTo>
                <a:close/>
                <a:moveTo>
                  <a:pt x="454" y="156"/>
                </a:moveTo>
                <a:lnTo>
                  <a:pt x="447" y="156"/>
                </a:lnTo>
                <a:lnTo>
                  <a:pt x="447" y="141"/>
                </a:lnTo>
                <a:lnTo>
                  <a:pt x="454" y="141"/>
                </a:lnTo>
                <a:lnTo>
                  <a:pt x="454" y="156"/>
                </a:lnTo>
                <a:lnTo>
                  <a:pt x="454" y="156"/>
                </a:lnTo>
                <a:close/>
                <a:moveTo>
                  <a:pt x="454" y="109"/>
                </a:moveTo>
                <a:lnTo>
                  <a:pt x="447" y="109"/>
                </a:lnTo>
                <a:lnTo>
                  <a:pt x="447" y="93"/>
                </a:lnTo>
                <a:lnTo>
                  <a:pt x="454" y="93"/>
                </a:lnTo>
                <a:lnTo>
                  <a:pt x="454" y="109"/>
                </a:lnTo>
                <a:lnTo>
                  <a:pt x="454" y="109"/>
                </a:lnTo>
                <a:close/>
                <a:moveTo>
                  <a:pt x="454" y="62"/>
                </a:moveTo>
                <a:lnTo>
                  <a:pt x="447" y="62"/>
                </a:lnTo>
                <a:lnTo>
                  <a:pt x="447" y="47"/>
                </a:lnTo>
                <a:lnTo>
                  <a:pt x="454" y="47"/>
                </a:lnTo>
                <a:lnTo>
                  <a:pt x="454" y="62"/>
                </a:lnTo>
                <a:close/>
              </a:path>
            </a:pathLst>
          </a:custGeom>
          <a:solidFill>
            <a:srgbClr val="8497B0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84">
            <a:extLst>
              <a:ext uri="{FF2B5EF4-FFF2-40B4-BE49-F238E27FC236}">
                <a16:creationId xmlns="" xmlns:a16="http://schemas.microsoft.com/office/drawing/2014/main" id="{AA8EB988-BD6F-484D-A54D-83015AE5E44E}"/>
              </a:ext>
            </a:extLst>
          </p:cNvPr>
          <p:cNvSpPr>
            <a:spLocks noEditPoints="1"/>
          </p:cNvSpPr>
          <p:nvPr/>
        </p:nvSpPr>
        <p:spPr bwMode="auto">
          <a:xfrm>
            <a:off x="7815708" y="5283740"/>
            <a:ext cx="847725" cy="334962"/>
          </a:xfrm>
          <a:custGeom>
            <a:avLst/>
            <a:gdLst>
              <a:gd name="T0" fmla="*/ 43 w 534"/>
              <a:gd name="T1" fmla="*/ 203 h 211"/>
              <a:gd name="T2" fmla="*/ 50 w 534"/>
              <a:gd name="T3" fmla="*/ 201 h 211"/>
              <a:gd name="T4" fmla="*/ 54 w 534"/>
              <a:gd name="T5" fmla="*/ 197 h 211"/>
              <a:gd name="T6" fmla="*/ 60 w 534"/>
              <a:gd name="T7" fmla="*/ 194 h 211"/>
              <a:gd name="T8" fmla="*/ 63 w 534"/>
              <a:gd name="T9" fmla="*/ 190 h 211"/>
              <a:gd name="T10" fmla="*/ 66 w 534"/>
              <a:gd name="T11" fmla="*/ 184 h 211"/>
              <a:gd name="T12" fmla="*/ 68 w 534"/>
              <a:gd name="T13" fmla="*/ 178 h 211"/>
              <a:gd name="T14" fmla="*/ 68 w 534"/>
              <a:gd name="T15" fmla="*/ 171 h 211"/>
              <a:gd name="T16" fmla="*/ 67 w 534"/>
              <a:gd name="T17" fmla="*/ 165 h 211"/>
              <a:gd name="T18" fmla="*/ 64 w 534"/>
              <a:gd name="T19" fmla="*/ 159 h 211"/>
              <a:gd name="T20" fmla="*/ 61 w 534"/>
              <a:gd name="T21" fmla="*/ 155 h 211"/>
              <a:gd name="T22" fmla="*/ 57 w 534"/>
              <a:gd name="T23" fmla="*/ 150 h 211"/>
              <a:gd name="T24" fmla="*/ 52 w 534"/>
              <a:gd name="T25" fmla="*/ 147 h 211"/>
              <a:gd name="T26" fmla="*/ 46 w 534"/>
              <a:gd name="T27" fmla="*/ 144 h 211"/>
              <a:gd name="T28" fmla="*/ 40 w 534"/>
              <a:gd name="T29" fmla="*/ 143 h 211"/>
              <a:gd name="T30" fmla="*/ 34 w 534"/>
              <a:gd name="T31" fmla="*/ 144 h 211"/>
              <a:gd name="T32" fmla="*/ 27 w 534"/>
              <a:gd name="T33" fmla="*/ 146 h 211"/>
              <a:gd name="T34" fmla="*/ 23 w 534"/>
              <a:gd name="T35" fmla="*/ 148 h 211"/>
              <a:gd name="T36" fmla="*/ 17 w 534"/>
              <a:gd name="T37" fmla="*/ 152 h 211"/>
              <a:gd name="T38" fmla="*/ 14 w 534"/>
              <a:gd name="T39" fmla="*/ 157 h 211"/>
              <a:gd name="T40" fmla="*/ 10 w 534"/>
              <a:gd name="T41" fmla="*/ 162 h 211"/>
              <a:gd name="T42" fmla="*/ 9 w 534"/>
              <a:gd name="T43" fmla="*/ 168 h 211"/>
              <a:gd name="T44" fmla="*/ 9 w 534"/>
              <a:gd name="T45" fmla="*/ 175 h 211"/>
              <a:gd name="T46" fmla="*/ 9 w 534"/>
              <a:gd name="T47" fmla="*/ 181 h 211"/>
              <a:gd name="T48" fmla="*/ 12 w 534"/>
              <a:gd name="T49" fmla="*/ 186 h 211"/>
              <a:gd name="T50" fmla="*/ 15 w 534"/>
              <a:gd name="T51" fmla="*/ 192 h 211"/>
              <a:gd name="T52" fmla="*/ 19 w 534"/>
              <a:gd name="T53" fmla="*/ 196 h 211"/>
              <a:gd name="T54" fmla="*/ 24 w 534"/>
              <a:gd name="T55" fmla="*/ 200 h 211"/>
              <a:gd name="T56" fmla="*/ 31 w 534"/>
              <a:gd name="T57" fmla="*/ 202 h 211"/>
              <a:gd name="T58" fmla="*/ 36 w 534"/>
              <a:gd name="T59" fmla="*/ 203 h 211"/>
              <a:gd name="T60" fmla="*/ 76 w 534"/>
              <a:gd name="T61" fmla="*/ 178 h 211"/>
              <a:gd name="T62" fmla="*/ 73 w 534"/>
              <a:gd name="T63" fmla="*/ 186 h 211"/>
              <a:gd name="T64" fmla="*/ 70 w 534"/>
              <a:gd name="T65" fmla="*/ 193 h 211"/>
              <a:gd name="T66" fmla="*/ 66 w 534"/>
              <a:gd name="T67" fmla="*/ 199 h 211"/>
              <a:gd name="T68" fmla="*/ 60 w 534"/>
              <a:gd name="T69" fmla="*/ 204 h 211"/>
              <a:gd name="T70" fmla="*/ 53 w 534"/>
              <a:gd name="T71" fmla="*/ 208 h 211"/>
              <a:gd name="T72" fmla="*/ 45 w 534"/>
              <a:gd name="T73" fmla="*/ 210 h 211"/>
              <a:gd name="T74" fmla="*/ 37 w 534"/>
              <a:gd name="T75" fmla="*/ 211 h 211"/>
              <a:gd name="T76" fmla="*/ 30 w 534"/>
              <a:gd name="T77" fmla="*/ 210 h 211"/>
              <a:gd name="T78" fmla="*/ 23 w 534"/>
              <a:gd name="T79" fmla="*/ 208 h 211"/>
              <a:gd name="T80" fmla="*/ 16 w 534"/>
              <a:gd name="T81" fmla="*/ 203 h 211"/>
              <a:gd name="T82" fmla="*/ 10 w 534"/>
              <a:gd name="T83" fmla="*/ 199 h 211"/>
              <a:gd name="T84" fmla="*/ 6 w 534"/>
              <a:gd name="T85" fmla="*/ 192 h 211"/>
              <a:gd name="T86" fmla="*/ 3 w 534"/>
              <a:gd name="T87" fmla="*/ 185 h 211"/>
              <a:gd name="T88" fmla="*/ 1 w 534"/>
              <a:gd name="T89" fmla="*/ 177 h 211"/>
              <a:gd name="T90" fmla="*/ 1 w 534"/>
              <a:gd name="T91" fmla="*/ 168 h 211"/>
              <a:gd name="T92" fmla="*/ 3 w 534"/>
              <a:gd name="T93" fmla="*/ 161 h 211"/>
              <a:gd name="T94" fmla="*/ 6 w 534"/>
              <a:gd name="T95" fmla="*/ 153 h 211"/>
              <a:gd name="T96" fmla="*/ 10 w 534"/>
              <a:gd name="T97" fmla="*/ 148 h 211"/>
              <a:gd name="T98" fmla="*/ 16 w 534"/>
              <a:gd name="T99" fmla="*/ 142 h 211"/>
              <a:gd name="T100" fmla="*/ 23 w 534"/>
              <a:gd name="T101" fmla="*/ 139 h 211"/>
              <a:gd name="T102" fmla="*/ 31 w 534"/>
              <a:gd name="T103" fmla="*/ 137 h 211"/>
              <a:gd name="T104" fmla="*/ 39 w 534"/>
              <a:gd name="T105" fmla="*/ 135 h 211"/>
              <a:gd name="T106" fmla="*/ 46 w 534"/>
              <a:gd name="T107" fmla="*/ 137 h 211"/>
              <a:gd name="T108" fmla="*/ 54 w 534"/>
              <a:gd name="T109" fmla="*/ 139 h 211"/>
              <a:gd name="T110" fmla="*/ 61 w 534"/>
              <a:gd name="T111" fmla="*/ 143 h 211"/>
              <a:gd name="T112" fmla="*/ 67 w 534"/>
              <a:gd name="T113" fmla="*/ 148 h 211"/>
              <a:gd name="T114" fmla="*/ 71 w 534"/>
              <a:gd name="T115" fmla="*/ 155 h 211"/>
              <a:gd name="T116" fmla="*/ 75 w 534"/>
              <a:gd name="T117" fmla="*/ 161 h 211"/>
              <a:gd name="T118" fmla="*/ 76 w 534"/>
              <a:gd name="T119" fmla="*/ 169 h 211"/>
              <a:gd name="T120" fmla="*/ 188 w 534"/>
              <a:gd name="T121" fmla="*/ 177 h 211"/>
              <a:gd name="T122" fmla="*/ 456 w 534"/>
              <a:gd name="T123" fmla="*/ 169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4" h="211">
                <a:moveTo>
                  <a:pt x="534" y="16"/>
                </a:moveTo>
                <a:lnTo>
                  <a:pt x="526" y="16"/>
                </a:lnTo>
                <a:lnTo>
                  <a:pt x="526" y="0"/>
                </a:lnTo>
                <a:lnTo>
                  <a:pt x="534" y="0"/>
                </a:lnTo>
                <a:lnTo>
                  <a:pt x="534" y="16"/>
                </a:lnTo>
                <a:lnTo>
                  <a:pt x="534" y="16"/>
                </a:lnTo>
                <a:close/>
                <a:moveTo>
                  <a:pt x="39" y="203"/>
                </a:move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0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1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2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3" y="203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5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6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2"/>
                </a:lnTo>
                <a:lnTo>
                  <a:pt x="48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49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0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1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1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2" y="200"/>
                </a:lnTo>
                <a:lnTo>
                  <a:pt x="53" y="200"/>
                </a:lnTo>
                <a:lnTo>
                  <a:pt x="53" y="200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3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9"/>
                </a:lnTo>
                <a:lnTo>
                  <a:pt x="54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5" y="197"/>
                </a:lnTo>
                <a:lnTo>
                  <a:pt x="57" y="197"/>
                </a:lnTo>
                <a:lnTo>
                  <a:pt x="57" y="197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7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6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8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5"/>
                </a:lnTo>
                <a:lnTo>
                  <a:pt x="59" y="194"/>
                </a:lnTo>
                <a:lnTo>
                  <a:pt x="59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4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0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3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1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2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2" y="191"/>
                </a:lnTo>
                <a:lnTo>
                  <a:pt x="63" y="191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90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3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8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7"/>
                </a:lnTo>
                <a:lnTo>
                  <a:pt x="64" y="186"/>
                </a:lnTo>
                <a:lnTo>
                  <a:pt x="64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6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5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6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4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3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2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7" y="181"/>
                </a:lnTo>
                <a:lnTo>
                  <a:pt x="68" y="181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9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8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7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6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5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4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3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1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70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9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8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7"/>
                </a:lnTo>
                <a:lnTo>
                  <a:pt x="68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6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5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4"/>
                </a:lnTo>
                <a:lnTo>
                  <a:pt x="67" y="162"/>
                </a:lnTo>
                <a:lnTo>
                  <a:pt x="67" y="162"/>
                </a:lnTo>
                <a:lnTo>
                  <a:pt x="67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2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1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6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60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9"/>
                </a:lnTo>
                <a:lnTo>
                  <a:pt x="64" y="158"/>
                </a:lnTo>
                <a:lnTo>
                  <a:pt x="64" y="158"/>
                </a:lnTo>
                <a:lnTo>
                  <a:pt x="64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8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3" y="157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6"/>
                </a:lnTo>
                <a:lnTo>
                  <a:pt x="62" y="155"/>
                </a:lnTo>
                <a:lnTo>
                  <a:pt x="62" y="155"/>
                </a:lnTo>
                <a:lnTo>
                  <a:pt x="62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5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1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3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60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2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9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1"/>
                </a:lnTo>
                <a:lnTo>
                  <a:pt x="58" y="150"/>
                </a:lnTo>
                <a:lnTo>
                  <a:pt x="58" y="150"/>
                </a:lnTo>
                <a:lnTo>
                  <a:pt x="58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50"/>
                </a:lnTo>
                <a:lnTo>
                  <a:pt x="57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5" y="149"/>
                </a:lnTo>
                <a:lnTo>
                  <a:pt x="54" y="149"/>
                </a:lnTo>
                <a:lnTo>
                  <a:pt x="54" y="149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4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8"/>
                </a:lnTo>
                <a:lnTo>
                  <a:pt x="53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2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7"/>
                </a:lnTo>
                <a:lnTo>
                  <a:pt x="51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50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9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6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8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5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4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4"/>
                </a:lnTo>
                <a:lnTo>
                  <a:pt x="43" y="143"/>
                </a:lnTo>
                <a:lnTo>
                  <a:pt x="43" y="143"/>
                </a:lnTo>
                <a:lnTo>
                  <a:pt x="43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2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1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40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9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7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6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5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3"/>
                </a:lnTo>
                <a:lnTo>
                  <a:pt x="34" y="144"/>
                </a:lnTo>
                <a:lnTo>
                  <a:pt x="34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3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2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1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4"/>
                </a:lnTo>
                <a:lnTo>
                  <a:pt x="30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8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7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6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6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5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7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4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3" y="148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2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49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21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0"/>
                </a:lnTo>
                <a:lnTo>
                  <a:pt x="19" y="151"/>
                </a:lnTo>
                <a:lnTo>
                  <a:pt x="19" y="151"/>
                </a:lnTo>
                <a:lnTo>
                  <a:pt x="19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1"/>
                </a:lnTo>
                <a:lnTo>
                  <a:pt x="18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2"/>
                </a:lnTo>
                <a:lnTo>
                  <a:pt x="17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3"/>
                </a:lnTo>
                <a:lnTo>
                  <a:pt x="16" y="155"/>
                </a:lnTo>
                <a:lnTo>
                  <a:pt x="16" y="155"/>
                </a:lnTo>
                <a:lnTo>
                  <a:pt x="16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5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5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6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4" y="157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8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3" y="159"/>
                </a:lnTo>
                <a:lnTo>
                  <a:pt x="12" y="159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0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2" y="161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2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4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10" y="165"/>
                </a:lnTo>
                <a:lnTo>
                  <a:pt x="9" y="165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6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7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8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69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0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1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3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4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5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6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7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8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79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1"/>
                </a:lnTo>
                <a:lnTo>
                  <a:pt x="9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2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3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0" y="184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5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6"/>
                </a:lnTo>
                <a:lnTo>
                  <a:pt x="12" y="187"/>
                </a:lnTo>
                <a:lnTo>
                  <a:pt x="12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7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3" y="188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0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4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1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5" y="192"/>
                </a:lnTo>
                <a:lnTo>
                  <a:pt x="16" y="192"/>
                </a:lnTo>
                <a:lnTo>
                  <a:pt x="16" y="192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6" y="193"/>
                </a:lnTo>
                <a:lnTo>
                  <a:pt x="17" y="193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7" y="194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8" y="195"/>
                </a:lnTo>
                <a:lnTo>
                  <a:pt x="19" y="195"/>
                </a:lnTo>
                <a:lnTo>
                  <a:pt x="19" y="195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19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6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1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7"/>
                </a:lnTo>
                <a:lnTo>
                  <a:pt x="22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3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199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4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5" y="200"/>
                </a:lnTo>
                <a:lnTo>
                  <a:pt x="26" y="200"/>
                </a:lnTo>
                <a:lnTo>
                  <a:pt x="26" y="200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6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7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1"/>
                </a:lnTo>
                <a:lnTo>
                  <a:pt x="28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0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1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2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2"/>
                </a:lnTo>
                <a:lnTo>
                  <a:pt x="33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4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5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6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7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lnTo>
                  <a:pt x="39" y="203"/>
                </a:lnTo>
                <a:close/>
                <a:moveTo>
                  <a:pt x="76" y="174"/>
                </a:move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4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5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6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7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8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79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6" y="181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2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3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4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5" y="185"/>
                </a:lnTo>
                <a:lnTo>
                  <a:pt x="73" y="185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6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7"/>
                </a:lnTo>
                <a:lnTo>
                  <a:pt x="73" y="188"/>
                </a:lnTo>
                <a:lnTo>
                  <a:pt x="73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88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0"/>
                </a:lnTo>
                <a:lnTo>
                  <a:pt x="72" y="191"/>
                </a:lnTo>
                <a:lnTo>
                  <a:pt x="72" y="191"/>
                </a:lnTo>
                <a:lnTo>
                  <a:pt x="72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1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2"/>
                </a:lnTo>
                <a:lnTo>
                  <a:pt x="71" y="193"/>
                </a:lnTo>
                <a:lnTo>
                  <a:pt x="71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3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70" y="194"/>
                </a:lnTo>
                <a:lnTo>
                  <a:pt x="69" y="194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5"/>
                </a:lnTo>
                <a:lnTo>
                  <a:pt x="69" y="196"/>
                </a:lnTo>
                <a:lnTo>
                  <a:pt x="69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6"/>
                </a:lnTo>
                <a:lnTo>
                  <a:pt x="68" y="197"/>
                </a:lnTo>
                <a:lnTo>
                  <a:pt x="68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7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7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199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6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0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4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1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3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2"/>
                </a:lnTo>
                <a:lnTo>
                  <a:pt x="62" y="203"/>
                </a:lnTo>
                <a:lnTo>
                  <a:pt x="62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3"/>
                </a:lnTo>
                <a:lnTo>
                  <a:pt x="61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60" y="204"/>
                </a:lnTo>
                <a:lnTo>
                  <a:pt x="59" y="204"/>
                </a:lnTo>
                <a:lnTo>
                  <a:pt x="59" y="204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9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8" y="205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7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6"/>
                </a:lnTo>
                <a:lnTo>
                  <a:pt x="55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4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3" y="208"/>
                </a:lnTo>
                <a:lnTo>
                  <a:pt x="52" y="208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2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1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50" y="209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9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6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5" y="210"/>
                </a:lnTo>
                <a:lnTo>
                  <a:pt x="44" y="210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4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3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2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1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40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9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7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6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5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4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3" y="211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2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1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30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8" y="210"/>
                </a:lnTo>
                <a:lnTo>
                  <a:pt x="27" y="210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7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6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5" y="209"/>
                </a:lnTo>
                <a:lnTo>
                  <a:pt x="24" y="209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4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3" y="208"/>
                </a:lnTo>
                <a:lnTo>
                  <a:pt x="22" y="208"/>
                </a:lnTo>
                <a:lnTo>
                  <a:pt x="22" y="208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2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21" y="206"/>
                </a:lnTo>
                <a:lnTo>
                  <a:pt x="19" y="206"/>
                </a:lnTo>
                <a:lnTo>
                  <a:pt x="19" y="206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9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5"/>
                </a:lnTo>
                <a:lnTo>
                  <a:pt x="18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7" y="204"/>
                </a:lnTo>
                <a:lnTo>
                  <a:pt x="16" y="204"/>
                </a:lnTo>
                <a:lnTo>
                  <a:pt x="16" y="204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6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3"/>
                </a:lnTo>
                <a:lnTo>
                  <a:pt x="15" y="202"/>
                </a:lnTo>
                <a:lnTo>
                  <a:pt x="15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1"/>
                </a:lnTo>
                <a:lnTo>
                  <a:pt x="13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200"/>
                </a:lnTo>
                <a:lnTo>
                  <a:pt x="12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9"/>
                </a:lnTo>
                <a:lnTo>
                  <a:pt x="10" y="197"/>
                </a:lnTo>
                <a:lnTo>
                  <a:pt x="10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7"/>
                </a:lnTo>
                <a:lnTo>
                  <a:pt x="9" y="196"/>
                </a:lnTo>
                <a:lnTo>
                  <a:pt x="9" y="196"/>
                </a:lnTo>
                <a:lnTo>
                  <a:pt x="9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6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8" y="195"/>
                </a:lnTo>
                <a:lnTo>
                  <a:pt x="7" y="195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4"/>
                </a:lnTo>
                <a:lnTo>
                  <a:pt x="7" y="193"/>
                </a:lnTo>
                <a:lnTo>
                  <a:pt x="7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3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2"/>
                </a:lnTo>
                <a:lnTo>
                  <a:pt x="6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1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90"/>
                </a:lnTo>
                <a:lnTo>
                  <a:pt x="5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8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7"/>
                </a:lnTo>
                <a:lnTo>
                  <a:pt x="4" y="186"/>
                </a:lnTo>
                <a:lnTo>
                  <a:pt x="4" y="186"/>
                </a:lnTo>
                <a:lnTo>
                  <a:pt x="4" y="186"/>
                </a:lnTo>
                <a:lnTo>
                  <a:pt x="3" y="186"/>
                </a:lnTo>
                <a:lnTo>
                  <a:pt x="3" y="186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5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4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3" y="183"/>
                </a:lnTo>
                <a:lnTo>
                  <a:pt x="1" y="183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2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81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9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8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7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6"/>
                </a:lnTo>
                <a:lnTo>
                  <a:pt x="1" y="175"/>
                </a:lnTo>
                <a:lnTo>
                  <a:pt x="1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5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4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3"/>
                </a:lnTo>
                <a:lnTo>
                  <a:pt x="0" y="171"/>
                </a:lnTo>
                <a:lnTo>
                  <a:pt x="0" y="171"/>
                </a:lnTo>
                <a:lnTo>
                  <a:pt x="0" y="171"/>
                </a:lnTo>
                <a:lnTo>
                  <a:pt x="1" y="171"/>
                </a:lnTo>
                <a:lnTo>
                  <a:pt x="1" y="171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70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9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8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7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6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5"/>
                </a:lnTo>
                <a:lnTo>
                  <a:pt x="1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4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2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1"/>
                </a:lnTo>
                <a:lnTo>
                  <a:pt x="3" y="160"/>
                </a:lnTo>
                <a:lnTo>
                  <a:pt x="3" y="160"/>
                </a:lnTo>
                <a:lnTo>
                  <a:pt x="4" y="160"/>
                </a:lnTo>
                <a:lnTo>
                  <a:pt x="4" y="160"/>
                </a:lnTo>
                <a:lnTo>
                  <a:pt x="4" y="160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9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4" y="158"/>
                </a:lnTo>
                <a:lnTo>
                  <a:pt x="5" y="158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7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5" y="156"/>
                </a:lnTo>
                <a:lnTo>
                  <a:pt x="6" y="156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5"/>
                </a:lnTo>
                <a:lnTo>
                  <a:pt x="6" y="153"/>
                </a:lnTo>
                <a:lnTo>
                  <a:pt x="6" y="153"/>
                </a:lnTo>
                <a:lnTo>
                  <a:pt x="6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3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7" y="152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1"/>
                </a:lnTo>
                <a:lnTo>
                  <a:pt x="8" y="150"/>
                </a:lnTo>
                <a:lnTo>
                  <a:pt x="8" y="150"/>
                </a:lnTo>
                <a:lnTo>
                  <a:pt x="8" y="150"/>
                </a:lnTo>
                <a:lnTo>
                  <a:pt x="9" y="150"/>
                </a:lnTo>
                <a:lnTo>
                  <a:pt x="9" y="150"/>
                </a:lnTo>
                <a:lnTo>
                  <a:pt x="9" y="150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9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9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0" y="148"/>
                </a:lnTo>
                <a:lnTo>
                  <a:pt x="12" y="148"/>
                </a:lnTo>
                <a:lnTo>
                  <a:pt x="12" y="148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2" y="147"/>
                </a:lnTo>
                <a:lnTo>
                  <a:pt x="13" y="147"/>
                </a:lnTo>
                <a:lnTo>
                  <a:pt x="13" y="147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3" y="146"/>
                </a:lnTo>
                <a:lnTo>
                  <a:pt x="14" y="146"/>
                </a:lnTo>
                <a:lnTo>
                  <a:pt x="14" y="146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4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4"/>
                </a:lnTo>
                <a:lnTo>
                  <a:pt x="15" y="143"/>
                </a:lnTo>
                <a:lnTo>
                  <a:pt x="15" y="143"/>
                </a:lnTo>
                <a:lnTo>
                  <a:pt x="15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3"/>
                </a:lnTo>
                <a:lnTo>
                  <a:pt x="16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7" y="142"/>
                </a:lnTo>
                <a:lnTo>
                  <a:pt x="18" y="142"/>
                </a:lnTo>
                <a:lnTo>
                  <a:pt x="18" y="142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8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1"/>
                </a:lnTo>
                <a:lnTo>
                  <a:pt x="19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1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40"/>
                </a:lnTo>
                <a:lnTo>
                  <a:pt x="22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3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4" y="139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5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6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7" y="138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28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0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1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2" y="137"/>
                </a:lnTo>
                <a:lnTo>
                  <a:pt x="33" y="137"/>
                </a:lnTo>
                <a:lnTo>
                  <a:pt x="33" y="137"/>
                </a:lnTo>
                <a:lnTo>
                  <a:pt x="33" y="135"/>
                </a:lnTo>
                <a:lnTo>
                  <a:pt x="33" y="135"/>
                </a:lnTo>
                <a:lnTo>
                  <a:pt x="33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4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5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6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7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39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0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1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2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3" y="135"/>
                </a:lnTo>
                <a:lnTo>
                  <a:pt x="44" y="135"/>
                </a:lnTo>
                <a:lnTo>
                  <a:pt x="44" y="135"/>
                </a:lnTo>
                <a:lnTo>
                  <a:pt x="44" y="137"/>
                </a:lnTo>
                <a:lnTo>
                  <a:pt x="44" y="137"/>
                </a:lnTo>
                <a:lnTo>
                  <a:pt x="44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5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6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8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7"/>
                </a:lnTo>
                <a:lnTo>
                  <a:pt x="49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1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8"/>
                </a:lnTo>
                <a:lnTo>
                  <a:pt x="52" y="139"/>
                </a:lnTo>
                <a:lnTo>
                  <a:pt x="52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3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4" y="139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5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0"/>
                </a:lnTo>
                <a:lnTo>
                  <a:pt x="57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8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1"/>
                </a:lnTo>
                <a:lnTo>
                  <a:pt x="59" y="142"/>
                </a:lnTo>
                <a:lnTo>
                  <a:pt x="59" y="142"/>
                </a:lnTo>
                <a:lnTo>
                  <a:pt x="59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0" y="142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1" y="143"/>
                </a:lnTo>
                <a:lnTo>
                  <a:pt x="62" y="143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2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4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3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6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4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7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6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8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7" y="149"/>
                </a:lnTo>
                <a:lnTo>
                  <a:pt x="68" y="149"/>
                </a:lnTo>
                <a:lnTo>
                  <a:pt x="68" y="149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8" y="150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1"/>
                </a:lnTo>
                <a:lnTo>
                  <a:pt x="69" y="152"/>
                </a:lnTo>
                <a:lnTo>
                  <a:pt x="69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2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0" y="153"/>
                </a:lnTo>
                <a:lnTo>
                  <a:pt x="71" y="153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5"/>
                </a:lnTo>
                <a:lnTo>
                  <a:pt x="71" y="156"/>
                </a:lnTo>
                <a:lnTo>
                  <a:pt x="71" y="156"/>
                </a:lnTo>
                <a:lnTo>
                  <a:pt x="71" y="156"/>
                </a:lnTo>
                <a:lnTo>
                  <a:pt x="72" y="156"/>
                </a:lnTo>
                <a:lnTo>
                  <a:pt x="72" y="156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7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2" y="158"/>
                </a:lnTo>
                <a:lnTo>
                  <a:pt x="73" y="158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59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0"/>
                </a:lnTo>
                <a:lnTo>
                  <a:pt x="73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1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2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4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5" y="165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6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7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8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69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0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1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3"/>
                </a:lnTo>
                <a:lnTo>
                  <a:pt x="76" y="174"/>
                </a:lnTo>
                <a:lnTo>
                  <a:pt x="76" y="174"/>
                </a:lnTo>
                <a:close/>
                <a:moveTo>
                  <a:pt x="79" y="177"/>
                </a:moveTo>
                <a:lnTo>
                  <a:pt x="79" y="169"/>
                </a:lnTo>
                <a:lnTo>
                  <a:pt x="95" y="169"/>
                </a:lnTo>
                <a:lnTo>
                  <a:pt x="95" y="177"/>
                </a:lnTo>
                <a:lnTo>
                  <a:pt x="79" y="177"/>
                </a:lnTo>
                <a:lnTo>
                  <a:pt x="79" y="177"/>
                </a:lnTo>
                <a:close/>
                <a:moveTo>
                  <a:pt x="126" y="177"/>
                </a:moveTo>
                <a:lnTo>
                  <a:pt x="126" y="169"/>
                </a:lnTo>
                <a:lnTo>
                  <a:pt x="142" y="169"/>
                </a:lnTo>
                <a:lnTo>
                  <a:pt x="142" y="177"/>
                </a:lnTo>
                <a:lnTo>
                  <a:pt x="126" y="177"/>
                </a:lnTo>
                <a:lnTo>
                  <a:pt x="126" y="177"/>
                </a:lnTo>
                <a:close/>
                <a:moveTo>
                  <a:pt x="173" y="177"/>
                </a:moveTo>
                <a:lnTo>
                  <a:pt x="173" y="169"/>
                </a:lnTo>
                <a:lnTo>
                  <a:pt x="188" y="169"/>
                </a:lnTo>
                <a:lnTo>
                  <a:pt x="188" y="177"/>
                </a:lnTo>
                <a:lnTo>
                  <a:pt x="173" y="177"/>
                </a:lnTo>
                <a:lnTo>
                  <a:pt x="173" y="177"/>
                </a:lnTo>
                <a:close/>
                <a:moveTo>
                  <a:pt x="220" y="177"/>
                </a:moveTo>
                <a:lnTo>
                  <a:pt x="220" y="169"/>
                </a:lnTo>
                <a:lnTo>
                  <a:pt x="236" y="169"/>
                </a:lnTo>
                <a:lnTo>
                  <a:pt x="236" y="177"/>
                </a:lnTo>
                <a:lnTo>
                  <a:pt x="220" y="177"/>
                </a:lnTo>
                <a:lnTo>
                  <a:pt x="220" y="177"/>
                </a:lnTo>
                <a:close/>
                <a:moveTo>
                  <a:pt x="267" y="177"/>
                </a:moveTo>
                <a:lnTo>
                  <a:pt x="267" y="169"/>
                </a:lnTo>
                <a:lnTo>
                  <a:pt x="283" y="169"/>
                </a:lnTo>
                <a:lnTo>
                  <a:pt x="283" y="177"/>
                </a:lnTo>
                <a:lnTo>
                  <a:pt x="267" y="177"/>
                </a:lnTo>
                <a:lnTo>
                  <a:pt x="267" y="177"/>
                </a:lnTo>
                <a:close/>
                <a:moveTo>
                  <a:pt x="314" y="177"/>
                </a:moveTo>
                <a:lnTo>
                  <a:pt x="314" y="169"/>
                </a:lnTo>
                <a:lnTo>
                  <a:pt x="330" y="169"/>
                </a:lnTo>
                <a:lnTo>
                  <a:pt x="330" y="177"/>
                </a:lnTo>
                <a:lnTo>
                  <a:pt x="314" y="177"/>
                </a:lnTo>
                <a:lnTo>
                  <a:pt x="314" y="177"/>
                </a:lnTo>
                <a:close/>
                <a:moveTo>
                  <a:pt x="362" y="177"/>
                </a:moveTo>
                <a:lnTo>
                  <a:pt x="362" y="169"/>
                </a:lnTo>
                <a:lnTo>
                  <a:pt x="377" y="169"/>
                </a:lnTo>
                <a:lnTo>
                  <a:pt x="377" y="177"/>
                </a:lnTo>
                <a:lnTo>
                  <a:pt x="362" y="177"/>
                </a:lnTo>
                <a:lnTo>
                  <a:pt x="362" y="177"/>
                </a:lnTo>
                <a:close/>
                <a:moveTo>
                  <a:pt x="409" y="177"/>
                </a:moveTo>
                <a:lnTo>
                  <a:pt x="409" y="169"/>
                </a:lnTo>
                <a:lnTo>
                  <a:pt x="425" y="169"/>
                </a:lnTo>
                <a:lnTo>
                  <a:pt x="425" y="177"/>
                </a:lnTo>
                <a:lnTo>
                  <a:pt x="409" y="177"/>
                </a:lnTo>
                <a:lnTo>
                  <a:pt x="409" y="177"/>
                </a:lnTo>
                <a:close/>
                <a:moveTo>
                  <a:pt x="456" y="177"/>
                </a:moveTo>
                <a:lnTo>
                  <a:pt x="456" y="169"/>
                </a:lnTo>
                <a:lnTo>
                  <a:pt x="472" y="169"/>
                </a:lnTo>
                <a:lnTo>
                  <a:pt x="472" y="177"/>
                </a:lnTo>
                <a:lnTo>
                  <a:pt x="456" y="177"/>
                </a:lnTo>
                <a:lnTo>
                  <a:pt x="456" y="177"/>
                </a:lnTo>
                <a:close/>
                <a:moveTo>
                  <a:pt x="502" y="177"/>
                </a:moveTo>
                <a:lnTo>
                  <a:pt x="502" y="169"/>
                </a:lnTo>
                <a:lnTo>
                  <a:pt x="510" y="169"/>
                </a:lnTo>
                <a:lnTo>
                  <a:pt x="510" y="169"/>
                </a:lnTo>
                <a:lnTo>
                  <a:pt x="511" y="169"/>
                </a:lnTo>
                <a:lnTo>
                  <a:pt x="519" y="171"/>
                </a:lnTo>
                <a:lnTo>
                  <a:pt x="518" y="178"/>
                </a:lnTo>
                <a:lnTo>
                  <a:pt x="510" y="177"/>
                </a:lnTo>
                <a:lnTo>
                  <a:pt x="502" y="177"/>
                </a:lnTo>
                <a:lnTo>
                  <a:pt x="502" y="177"/>
                </a:lnTo>
                <a:close/>
                <a:moveTo>
                  <a:pt x="534" y="158"/>
                </a:moveTo>
                <a:lnTo>
                  <a:pt x="526" y="158"/>
                </a:lnTo>
                <a:lnTo>
                  <a:pt x="526" y="142"/>
                </a:lnTo>
                <a:lnTo>
                  <a:pt x="534" y="142"/>
                </a:lnTo>
                <a:lnTo>
                  <a:pt x="534" y="158"/>
                </a:lnTo>
                <a:lnTo>
                  <a:pt x="534" y="158"/>
                </a:lnTo>
                <a:close/>
                <a:moveTo>
                  <a:pt x="534" y="111"/>
                </a:moveTo>
                <a:lnTo>
                  <a:pt x="526" y="111"/>
                </a:lnTo>
                <a:lnTo>
                  <a:pt x="526" y="95"/>
                </a:lnTo>
                <a:lnTo>
                  <a:pt x="534" y="95"/>
                </a:lnTo>
                <a:lnTo>
                  <a:pt x="534" y="111"/>
                </a:lnTo>
                <a:lnTo>
                  <a:pt x="534" y="111"/>
                </a:lnTo>
                <a:close/>
                <a:moveTo>
                  <a:pt x="534" y="63"/>
                </a:moveTo>
                <a:lnTo>
                  <a:pt x="526" y="63"/>
                </a:lnTo>
                <a:lnTo>
                  <a:pt x="526" y="48"/>
                </a:lnTo>
                <a:lnTo>
                  <a:pt x="534" y="48"/>
                </a:lnTo>
                <a:lnTo>
                  <a:pt x="534" y="63"/>
                </a:lnTo>
                <a:close/>
              </a:path>
            </a:pathLst>
          </a:custGeom>
          <a:solidFill>
            <a:srgbClr val="8497B0"/>
          </a:solidFill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C11D4891-BF01-449D-A0DB-E576DE2FFBA4}"/>
              </a:ext>
            </a:extLst>
          </p:cNvPr>
          <p:cNvSpPr txBox="1"/>
          <p:nvPr/>
        </p:nvSpPr>
        <p:spPr>
          <a:xfrm>
            <a:off x="4269963" y="860072"/>
            <a:ext cx="2982080" cy="83099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роведение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 тренингов для молодых педагогов</a:t>
            </a:r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217B37F-FDE2-4F0B-B028-5A08229530D8}"/>
              </a:ext>
            </a:extLst>
          </p:cNvPr>
          <p:cNvGrpSpPr/>
          <p:nvPr/>
        </p:nvGrpSpPr>
        <p:grpSpPr>
          <a:xfrm>
            <a:off x="9251" y="802385"/>
            <a:ext cx="3819876" cy="3529476"/>
            <a:chOff x="-12660" y="802385"/>
            <a:chExt cx="3819876" cy="3529476"/>
          </a:xfrm>
        </p:grpSpPr>
        <p:sp>
          <p:nvSpPr>
            <p:cNvPr id="141" name="TextBox 140">
              <a:extLst>
                <a:ext uri="{FF2B5EF4-FFF2-40B4-BE49-F238E27FC236}">
                  <a16:creationId xmlns="" xmlns:a16="http://schemas.microsoft.com/office/drawing/2014/main" id="{05F0B10D-B6D6-4B5C-98A9-DBCE1D832139}"/>
                </a:ext>
              </a:extLst>
            </p:cNvPr>
            <p:cNvSpPr txBox="1"/>
            <p:nvPr/>
          </p:nvSpPr>
          <p:spPr>
            <a:xfrm>
              <a:off x="-12660" y="3500864"/>
              <a:ext cx="3216790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Реализация  </a:t>
              </a:r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проекта «Поддержка семей, имеющих детей</a:t>
              </a:r>
              <a:r>
                <a:rPr lang="ru-RU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» </a:t>
              </a:r>
              <a:endParaRPr lang="ru-RU" b="1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C177A938-A005-49D4-87F5-8904A8551E9D}"/>
                </a:ext>
              </a:extLst>
            </p:cNvPr>
            <p:cNvSpPr txBox="1"/>
            <p:nvPr/>
          </p:nvSpPr>
          <p:spPr>
            <a:xfrm>
              <a:off x="252672" y="802385"/>
              <a:ext cx="3554544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Использование </a:t>
              </a:r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новых  форм  сотрудничества с родителями посредством   интернет- ресурсов</a:t>
              </a:r>
              <a:endParaRPr lang="en-US" b="1" dirty="0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="" xmlns:a16="http://schemas.microsoft.com/office/drawing/2014/main" id="{1E47F1A0-F46F-4AF9-8500-FFA91B327082}"/>
              </a:ext>
            </a:extLst>
          </p:cNvPr>
          <p:cNvGrpSpPr/>
          <p:nvPr/>
        </p:nvGrpSpPr>
        <p:grpSpPr>
          <a:xfrm flipH="1">
            <a:off x="8904936" y="784275"/>
            <a:ext cx="3120555" cy="3219861"/>
            <a:chOff x="144598" y="784275"/>
            <a:chExt cx="3120555" cy="3219861"/>
          </a:xfrm>
        </p:grpSpPr>
        <p:sp>
          <p:nvSpPr>
            <p:cNvPr id="146" name="TextBox 145">
              <a:extLst>
                <a:ext uri="{FF2B5EF4-FFF2-40B4-BE49-F238E27FC236}">
                  <a16:creationId xmlns="" xmlns:a16="http://schemas.microsoft.com/office/drawing/2014/main" id="{B6E1693D-A9A1-477C-A204-D7BC7E095B4D}"/>
                </a:ext>
              </a:extLst>
            </p:cNvPr>
            <p:cNvSpPr txBox="1"/>
            <p:nvPr/>
          </p:nvSpPr>
          <p:spPr>
            <a:xfrm>
              <a:off x="144598" y="3450138"/>
              <a:ext cx="2920940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Проведение мероприятий</a:t>
              </a:r>
            </a:p>
            <a:p>
              <a:pPr algn="ctr"/>
              <a:r>
                <a:rPr lang="ru-RU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 участием родителей</a:t>
              </a:r>
              <a:r>
                <a:rPr lang="en-US" sz="1400" dirty="0" smtClean="0"/>
                <a:t>. </a:t>
              </a:r>
              <a:endParaRPr lang="en-US" sz="1400" dirty="0"/>
            </a:p>
          </p:txBody>
        </p:sp>
        <p:sp>
          <p:nvSpPr>
            <p:cNvPr id="147" name="TextBox 146">
              <a:extLst>
                <a:ext uri="{FF2B5EF4-FFF2-40B4-BE49-F238E27FC236}">
                  <a16:creationId xmlns="" xmlns:a16="http://schemas.microsoft.com/office/drawing/2014/main" id="{212B72D0-24C1-4165-9848-B176FF8EC217}"/>
                </a:ext>
              </a:extLst>
            </p:cNvPr>
            <p:cNvSpPr txBox="1"/>
            <p:nvPr/>
          </p:nvSpPr>
          <p:spPr>
            <a:xfrm>
              <a:off x="291114" y="784275"/>
              <a:ext cx="2974039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Проведение обучающих тренингов </a:t>
              </a:r>
              <a:r>
                <a:rPr lang="ru-RU" b="1" dirty="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для </a:t>
              </a:r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родителей</a:t>
              </a:r>
              <a:endParaRPr lang="en-US" b="1" dirty="0"/>
            </a:p>
          </p:txBody>
        </p:sp>
      </p:grpSp>
      <p:sp>
        <p:nvSpPr>
          <p:cNvPr id="148" name="Freeform 71">
            <a:extLst>
              <a:ext uri="{FF2B5EF4-FFF2-40B4-BE49-F238E27FC236}">
                <a16:creationId xmlns="" xmlns:a16="http://schemas.microsoft.com/office/drawing/2014/main" id="{5C53321C-0964-46E9-91E6-F44B9699E526}"/>
              </a:ext>
            </a:extLst>
          </p:cNvPr>
          <p:cNvSpPr>
            <a:spLocks/>
          </p:cNvSpPr>
          <p:nvPr/>
        </p:nvSpPr>
        <p:spPr bwMode="auto">
          <a:xfrm>
            <a:off x="3005287" y="5375276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71">
            <a:extLst>
              <a:ext uri="{FF2B5EF4-FFF2-40B4-BE49-F238E27FC236}">
                <a16:creationId xmlns="" xmlns:a16="http://schemas.microsoft.com/office/drawing/2014/main" id="{72B3A9DD-10D9-4758-B32F-056F698FF5EE}"/>
              </a:ext>
            </a:extLst>
          </p:cNvPr>
          <p:cNvSpPr>
            <a:spLocks/>
          </p:cNvSpPr>
          <p:nvPr/>
        </p:nvSpPr>
        <p:spPr bwMode="auto">
          <a:xfrm>
            <a:off x="2589658" y="3820319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Группа 9"/>
          <p:cNvGrpSpPr/>
          <p:nvPr/>
        </p:nvGrpSpPr>
        <p:grpSpPr>
          <a:xfrm>
            <a:off x="2087031" y="4049060"/>
            <a:ext cx="1585032" cy="1504494"/>
            <a:chOff x="2914932" y="2203450"/>
            <a:chExt cx="912813" cy="911225"/>
          </a:xfrm>
        </p:grpSpPr>
        <p:sp>
          <p:nvSpPr>
            <p:cNvPr id="77" name="Freeform 54">
              <a:extLst>
                <a:ext uri="{FF2B5EF4-FFF2-40B4-BE49-F238E27FC236}">
                  <a16:creationId xmlns="" xmlns:a16="http://schemas.microsoft.com/office/drawing/2014/main" id="{71002197-657D-4333-AFC9-97B537D43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4932" y="2203450"/>
              <a:ext cx="912813" cy="911225"/>
            </a:xfrm>
            <a:custGeom>
              <a:avLst/>
              <a:gdLst>
                <a:gd name="T0" fmla="*/ 62 w 510"/>
                <a:gd name="T1" fmla="*/ 143 h 510"/>
                <a:gd name="T2" fmla="*/ 367 w 510"/>
                <a:gd name="T3" fmla="*/ 61 h 510"/>
                <a:gd name="T4" fmla="*/ 449 w 510"/>
                <a:gd name="T5" fmla="*/ 366 h 510"/>
                <a:gd name="T6" fmla="*/ 144 w 510"/>
                <a:gd name="T7" fmla="*/ 448 h 510"/>
                <a:gd name="T8" fmla="*/ 62 w 510"/>
                <a:gd name="T9" fmla="*/ 143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62" y="143"/>
                  </a:moveTo>
                  <a:cubicBezTo>
                    <a:pt x="124" y="36"/>
                    <a:pt x="260" y="0"/>
                    <a:pt x="367" y="61"/>
                  </a:cubicBezTo>
                  <a:cubicBezTo>
                    <a:pt x="474" y="123"/>
                    <a:pt x="510" y="260"/>
                    <a:pt x="449" y="366"/>
                  </a:cubicBezTo>
                  <a:cubicBezTo>
                    <a:pt x="387" y="473"/>
                    <a:pt x="250" y="510"/>
                    <a:pt x="144" y="448"/>
                  </a:cubicBezTo>
                  <a:cubicBezTo>
                    <a:pt x="37" y="386"/>
                    <a:pt x="0" y="250"/>
                    <a:pt x="62" y="14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71">
              <a:extLst>
                <a:ext uri="{FF2B5EF4-FFF2-40B4-BE49-F238E27FC236}">
                  <a16:creationId xmlns="" xmlns:a16="http://schemas.microsoft.com/office/drawing/2014/main" id="{FBDE368E-D163-4D59-9196-7548FA85D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638" y="2265362"/>
              <a:ext cx="787400" cy="787400"/>
            </a:xfrm>
            <a:custGeom>
              <a:avLst/>
              <a:gdLst>
                <a:gd name="T0" fmla="*/ 62 w 510"/>
                <a:gd name="T1" fmla="*/ 367 h 510"/>
                <a:gd name="T2" fmla="*/ 144 w 510"/>
                <a:gd name="T3" fmla="*/ 62 h 510"/>
                <a:gd name="T4" fmla="*/ 449 w 510"/>
                <a:gd name="T5" fmla="*/ 144 h 510"/>
                <a:gd name="T6" fmla="*/ 367 w 510"/>
                <a:gd name="T7" fmla="*/ 449 h 510"/>
                <a:gd name="T8" fmla="*/ 62 w 510"/>
                <a:gd name="T9" fmla="*/ 36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62" y="367"/>
                  </a:moveTo>
                  <a:cubicBezTo>
                    <a:pt x="0" y="260"/>
                    <a:pt x="37" y="124"/>
                    <a:pt x="144" y="62"/>
                  </a:cubicBezTo>
                  <a:cubicBezTo>
                    <a:pt x="250" y="0"/>
                    <a:pt x="387" y="37"/>
                    <a:pt x="449" y="144"/>
                  </a:cubicBezTo>
                  <a:cubicBezTo>
                    <a:pt x="510" y="251"/>
                    <a:pt x="474" y="387"/>
                    <a:pt x="367" y="449"/>
                  </a:cubicBezTo>
                  <a:cubicBezTo>
                    <a:pt x="260" y="510"/>
                    <a:pt x="124" y="474"/>
                    <a:pt x="62" y="3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025567" y="1624151"/>
            <a:ext cx="1602667" cy="1546925"/>
            <a:chOff x="4095403" y="1063625"/>
            <a:chExt cx="911225" cy="912812"/>
          </a:xfrm>
        </p:grpSpPr>
        <p:sp>
          <p:nvSpPr>
            <p:cNvPr id="76" name="Freeform 47">
              <a:extLst>
                <a:ext uri="{FF2B5EF4-FFF2-40B4-BE49-F238E27FC236}">
                  <a16:creationId xmlns="" xmlns:a16="http://schemas.microsoft.com/office/drawing/2014/main" id="{98E95448-824E-4FA4-8D3D-B28A714F1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5403" y="1063625"/>
              <a:ext cx="911225" cy="912812"/>
            </a:xfrm>
            <a:custGeom>
              <a:avLst/>
              <a:gdLst>
                <a:gd name="T0" fmla="*/ 143 w 510"/>
                <a:gd name="T1" fmla="*/ 62 h 510"/>
                <a:gd name="T2" fmla="*/ 448 w 510"/>
                <a:gd name="T3" fmla="*/ 143 h 510"/>
                <a:gd name="T4" fmla="*/ 367 w 510"/>
                <a:gd name="T5" fmla="*/ 448 h 510"/>
                <a:gd name="T6" fmla="*/ 62 w 510"/>
                <a:gd name="T7" fmla="*/ 367 h 510"/>
                <a:gd name="T8" fmla="*/ 143 w 510"/>
                <a:gd name="T9" fmla="*/ 6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143" y="62"/>
                  </a:moveTo>
                  <a:cubicBezTo>
                    <a:pt x="250" y="0"/>
                    <a:pt x="387" y="37"/>
                    <a:pt x="448" y="143"/>
                  </a:cubicBezTo>
                  <a:cubicBezTo>
                    <a:pt x="510" y="250"/>
                    <a:pt x="474" y="387"/>
                    <a:pt x="367" y="448"/>
                  </a:cubicBezTo>
                  <a:cubicBezTo>
                    <a:pt x="260" y="510"/>
                    <a:pt x="123" y="473"/>
                    <a:pt x="62" y="367"/>
                  </a:cubicBezTo>
                  <a:cubicBezTo>
                    <a:pt x="0" y="260"/>
                    <a:pt x="37" y="123"/>
                    <a:pt x="143" y="62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71">
              <a:extLst>
                <a:ext uri="{FF2B5EF4-FFF2-40B4-BE49-F238E27FC236}">
                  <a16:creationId xmlns="" xmlns:a16="http://schemas.microsoft.com/office/drawing/2014/main" id="{EE705A98-7154-42F5-913F-E0436714F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315" y="1126331"/>
              <a:ext cx="787400" cy="787400"/>
            </a:xfrm>
            <a:custGeom>
              <a:avLst/>
              <a:gdLst>
                <a:gd name="T0" fmla="*/ 62 w 510"/>
                <a:gd name="T1" fmla="*/ 367 h 510"/>
                <a:gd name="T2" fmla="*/ 144 w 510"/>
                <a:gd name="T3" fmla="*/ 62 h 510"/>
                <a:gd name="T4" fmla="*/ 449 w 510"/>
                <a:gd name="T5" fmla="*/ 144 h 510"/>
                <a:gd name="T6" fmla="*/ 367 w 510"/>
                <a:gd name="T7" fmla="*/ 449 h 510"/>
                <a:gd name="T8" fmla="*/ 62 w 510"/>
                <a:gd name="T9" fmla="*/ 36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62" y="367"/>
                  </a:moveTo>
                  <a:cubicBezTo>
                    <a:pt x="0" y="260"/>
                    <a:pt x="37" y="124"/>
                    <a:pt x="144" y="62"/>
                  </a:cubicBezTo>
                  <a:cubicBezTo>
                    <a:pt x="250" y="0"/>
                    <a:pt x="387" y="37"/>
                    <a:pt x="449" y="144"/>
                  </a:cubicBezTo>
                  <a:cubicBezTo>
                    <a:pt x="510" y="251"/>
                    <a:pt x="474" y="387"/>
                    <a:pt x="367" y="449"/>
                  </a:cubicBezTo>
                  <a:cubicBezTo>
                    <a:pt x="260" y="510"/>
                    <a:pt x="124" y="474"/>
                    <a:pt x="62" y="3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4" name="Freeform 71">
            <a:extLst>
              <a:ext uri="{FF2B5EF4-FFF2-40B4-BE49-F238E27FC236}">
                <a16:creationId xmlns="" xmlns:a16="http://schemas.microsoft.com/office/drawing/2014/main" id="{4C0FE127-8558-4C8D-AA6B-665A65C41F24}"/>
              </a:ext>
            </a:extLst>
          </p:cNvPr>
          <p:cNvSpPr>
            <a:spLocks/>
          </p:cNvSpPr>
          <p:nvPr/>
        </p:nvSpPr>
        <p:spPr bwMode="auto">
          <a:xfrm>
            <a:off x="5104421" y="1762620"/>
            <a:ext cx="1382549" cy="1357197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Группа 7"/>
          <p:cNvGrpSpPr/>
          <p:nvPr/>
        </p:nvGrpSpPr>
        <p:grpSpPr>
          <a:xfrm>
            <a:off x="8261317" y="1493374"/>
            <a:ext cx="1561614" cy="1524474"/>
            <a:chOff x="7191821" y="1063625"/>
            <a:chExt cx="912813" cy="912812"/>
          </a:xfrm>
        </p:grpSpPr>
        <p:sp>
          <p:nvSpPr>
            <p:cNvPr id="39" name="Freeform 10">
              <a:extLst>
                <a:ext uri="{FF2B5EF4-FFF2-40B4-BE49-F238E27FC236}">
                  <a16:creationId xmlns="" xmlns:a16="http://schemas.microsoft.com/office/drawing/2014/main" id="{187350AB-0B8F-43C6-8B82-1F6E0DF44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821" y="1063625"/>
              <a:ext cx="912813" cy="912812"/>
            </a:xfrm>
            <a:custGeom>
              <a:avLst/>
              <a:gdLst>
                <a:gd name="T0" fmla="*/ 366 w 510"/>
                <a:gd name="T1" fmla="*/ 62 h 510"/>
                <a:gd name="T2" fmla="*/ 448 w 510"/>
                <a:gd name="T3" fmla="*/ 367 h 510"/>
                <a:gd name="T4" fmla="*/ 143 w 510"/>
                <a:gd name="T5" fmla="*/ 448 h 510"/>
                <a:gd name="T6" fmla="*/ 61 w 510"/>
                <a:gd name="T7" fmla="*/ 143 h 510"/>
                <a:gd name="T8" fmla="*/ 366 w 510"/>
                <a:gd name="T9" fmla="*/ 62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366" y="62"/>
                  </a:moveTo>
                  <a:cubicBezTo>
                    <a:pt x="473" y="123"/>
                    <a:pt x="510" y="260"/>
                    <a:pt x="448" y="367"/>
                  </a:cubicBezTo>
                  <a:cubicBezTo>
                    <a:pt x="387" y="473"/>
                    <a:pt x="250" y="510"/>
                    <a:pt x="143" y="448"/>
                  </a:cubicBezTo>
                  <a:cubicBezTo>
                    <a:pt x="36" y="387"/>
                    <a:pt x="0" y="250"/>
                    <a:pt x="61" y="143"/>
                  </a:cubicBezTo>
                  <a:cubicBezTo>
                    <a:pt x="123" y="37"/>
                    <a:pt x="260" y="0"/>
                    <a:pt x="366" y="6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71">
              <a:extLst>
                <a:ext uri="{FF2B5EF4-FFF2-40B4-BE49-F238E27FC236}">
                  <a16:creationId xmlns="" xmlns:a16="http://schemas.microsoft.com/office/drawing/2014/main" id="{0895ED89-DCD8-470E-9739-ACF5DD239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527" y="1126331"/>
              <a:ext cx="787400" cy="787400"/>
            </a:xfrm>
            <a:custGeom>
              <a:avLst/>
              <a:gdLst>
                <a:gd name="T0" fmla="*/ 62 w 510"/>
                <a:gd name="T1" fmla="*/ 367 h 510"/>
                <a:gd name="T2" fmla="*/ 144 w 510"/>
                <a:gd name="T3" fmla="*/ 62 h 510"/>
                <a:gd name="T4" fmla="*/ 449 w 510"/>
                <a:gd name="T5" fmla="*/ 144 h 510"/>
                <a:gd name="T6" fmla="*/ 367 w 510"/>
                <a:gd name="T7" fmla="*/ 449 h 510"/>
                <a:gd name="T8" fmla="*/ 62 w 510"/>
                <a:gd name="T9" fmla="*/ 36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62" y="367"/>
                  </a:moveTo>
                  <a:cubicBezTo>
                    <a:pt x="0" y="260"/>
                    <a:pt x="37" y="124"/>
                    <a:pt x="144" y="62"/>
                  </a:cubicBezTo>
                  <a:cubicBezTo>
                    <a:pt x="250" y="0"/>
                    <a:pt x="387" y="37"/>
                    <a:pt x="449" y="144"/>
                  </a:cubicBezTo>
                  <a:cubicBezTo>
                    <a:pt x="510" y="251"/>
                    <a:pt x="474" y="387"/>
                    <a:pt x="367" y="449"/>
                  </a:cubicBezTo>
                  <a:cubicBezTo>
                    <a:pt x="260" y="510"/>
                    <a:pt x="124" y="474"/>
                    <a:pt x="62" y="3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8257163" y="3955617"/>
            <a:ext cx="1510852" cy="1521438"/>
            <a:chOff x="8097219" y="1877014"/>
            <a:chExt cx="911225" cy="911225"/>
          </a:xfrm>
        </p:grpSpPr>
        <p:sp>
          <p:nvSpPr>
            <p:cNvPr id="78" name="Freeform 65">
              <a:extLst>
                <a:ext uri="{FF2B5EF4-FFF2-40B4-BE49-F238E27FC236}">
                  <a16:creationId xmlns="" xmlns:a16="http://schemas.microsoft.com/office/drawing/2014/main" id="{68CF7F82-527B-41A1-9F12-333723CFB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7219" y="1877014"/>
              <a:ext cx="911225" cy="911225"/>
            </a:xfrm>
            <a:custGeom>
              <a:avLst/>
              <a:gdLst>
                <a:gd name="T0" fmla="*/ 448 w 510"/>
                <a:gd name="T1" fmla="*/ 143 h 510"/>
                <a:gd name="T2" fmla="*/ 366 w 510"/>
                <a:gd name="T3" fmla="*/ 448 h 510"/>
                <a:gd name="T4" fmla="*/ 61 w 510"/>
                <a:gd name="T5" fmla="*/ 366 h 510"/>
                <a:gd name="T6" fmla="*/ 143 w 510"/>
                <a:gd name="T7" fmla="*/ 61 h 510"/>
                <a:gd name="T8" fmla="*/ 448 w 510"/>
                <a:gd name="T9" fmla="*/ 143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448" y="143"/>
                  </a:moveTo>
                  <a:cubicBezTo>
                    <a:pt x="510" y="250"/>
                    <a:pt x="473" y="386"/>
                    <a:pt x="366" y="448"/>
                  </a:cubicBezTo>
                  <a:cubicBezTo>
                    <a:pt x="259" y="510"/>
                    <a:pt x="123" y="473"/>
                    <a:pt x="61" y="366"/>
                  </a:cubicBezTo>
                  <a:cubicBezTo>
                    <a:pt x="0" y="260"/>
                    <a:pt x="36" y="123"/>
                    <a:pt x="143" y="61"/>
                  </a:cubicBezTo>
                  <a:cubicBezTo>
                    <a:pt x="250" y="0"/>
                    <a:pt x="386" y="36"/>
                    <a:pt x="448" y="14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71">
              <a:extLst>
                <a:ext uri="{FF2B5EF4-FFF2-40B4-BE49-F238E27FC236}">
                  <a16:creationId xmlns="" xmlns:a16="http://schemas.microsoft.com/office/drawing/2014/main" id="{C4D39D12-DE6C-479F-9F16-4774407E1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961" y="1938927"/>
              <a:ext cx="787400" cy="787400"/>
            </a:xfrm>
            <a:custGeom>
              <a:avLst/>
              <a:gdLst>
                <a:gd name="T0" fmla="*/ 62 w 510"/>
                <a:gd name="T1" fmla="*/ 367 h 510"/>
                <a:gd name="T2" fmla="*/ 144 w 510"/>
                <a:gd name="T3" fmla="*/ 62 h 510"/>
                <a:gd name="T4" fmla="*/ 449 w 510"/>
                <a:gd name="T5" fmla="*/ 144 h 510"/>
                <a:gd name="T6" fmla="*/ 367 w 510"/>
                <a:gd name="T7" fmla="*/ 449 h 510"/>
                <a:gd name="T8" fmla="*/ 62 w 510"/>
                <a:gd name="T9" fmla="*/ 367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0" h="510">
                  <a:moveTo>
                    <a:pt x="62" y="367"/>
                  </a:moveTo>
                  <a:cubicBezTo>
                    <a:pt x="0" y="260"/>
                    <a:pt x="37" y="124"/>
                    <a:pt x="144" y="62"/>
                  </a:cubicBezTo>
                  <a:cubicBezTo>
                    <a:pt x="250" y="0"/>
                    <a:pt x="387" y="37"/>
                    <a:pt x="449" y="144"/>
                  </a:cubicBezTo>
                  <a:cubicBezTo>
                    <a:pt x="510" y="251"/>
                    <a:pt x="474" y="387"/>
                    <a:pt x="367" y="449"/>
                  </a:cubicBezTo>
                  <a:cubicBezTo>
                    <a:pt x="260" y="510"/>
                    <a:pt x="124" y="474"/>
                    <a:pt x="62" y="3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8" name="Freeform 71">
            <a:extLst>
              <a:ext uri="{FF2B5EF4-FFF2-40B4-BE49-F238E27FC236}">
                <a16:creationId xmlns="" xmlns:a16="http://schemas.microsoft.com/office/drawing/2014/main" id="{8733CC2E-066A-4129-BF5D-F189A2240BC1}"/>
              </a:ext>
            </a:extLst>
          </p:cNvPr>
          <p:cNvSpPr>
            <a:spLocks/>
          </p:cNvSpPr>
          <p:nvPr/>
        </p:nvSpPr>
        <p:spPr bwMode="auto">
          <a:xfrm>
            <a:off x="8393558" y="5375275"/>
            <a:ext cx="787400" cy="787400"/>
          </a:xfrm>
          <a:custGeom>
            <a:avLst/>
            <a:gdLst>
              <a:gd name="T0" fmla="*/ 62 w 510"/>
              <a:gd name="T1" fmla="*/ 367 h 510"/>
              <a:gd name="T2" fmla="*/ 144 w 510"/>
              <a:gd name="T3" fmla="*/ 62 h 510"/>
              <a:gd name="T4" fmla="*/ 449 w 510"/>
              <a:gd name="T5" fmla="*/ 144 h 510"/>
              <a:gd name="T6" fmla="*/ 367 w 510"/>
              <a:gd name="T7" fmla="*/ 449 h 510"/>
              <a:gd name="T8" fmla="*/ 62 w 510"/>
              <a:gd name="T9" fmla="*/ 36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0" h="510">
                <a:moveTo>
                  <a:pt x="62" y="367"/>
                </a:moveTo>
                <a:cubicBezTo>
                  <a:pt x="0" y="260"/>
                  <a:pt x="37" y="124"/>
                  <a:pt x="144" y="62"/>
                </a:cubicBezTo>
                <a:cubicBezTo>
                  <a:pt x="250" y="0"/>
                  <a:pt x="387" y="37"/>
                  <a:pt x="449" y="144"/>
                </a:cubicBezTo>
                <a:cubicBezTo>
                  <a:pt x="510" y="251"/>
                  <a:pt x="474" y="387"/>
                  <a:pt x="367" y="449"/>
                </a:cubicBezTo>
                <a:cubicBezTo>
                  <a:pt x="260" y="510"/>
                  <a:pt x="124" y="474"/>
                  <a:pt x="62" y="36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4147">
            <a:extLst>
              <a:ext uri="{FF2B5EF4-FFF2-40B4-BE49-F238E27FC236}">
                <a16:creationId xmlns="" xmlns:a16="http://schemas.microsoft.com/office/drawing/2014/main" id="{FB5F924B-BD01-40E6-8FE1-4F08F6FEF85C}"/>
              </a:ext>
            </a:extLst>
          </p:cNvPr>
          <p:cNvSpPr>
            <a:spLocks noEditPoints="1"/>
          </p:cNvSpPr>
          <p:nvPr/>
        </p:nvSpPr>
        <p:spPr bwMode="auto">
          <a:xfrm>
            <a:off x="3255318" y="5626100"/>
            <a:ext cx="287338" cy="285750"/>
          </a:xfrm>
          <a:custGeom>
            <a:avLst/>
            <a:gdLst>
              <a:gd name="T0" fmla="*/ 30 w 902"/>
              <a:gd name="T1" fmla="*/ 420 h 901"/>
              <a:gd name="T2" fmla="*/ 692 w 902"/>
              <a:gd name="T3" fmla="*/ 773 h 901"/>
              <a:gd name="T4" fmla="*/ 685 w 902"/>
              <a:gd name="T5" fmla="*/ 785 h 901"/>
              <a:gd name="T6" fmla="*/ 671 w 902"/>
              <a:gd name="T7" fmla="*/ 787 h 901"/>
              <a:gd name="T8" fmla="*/ 662 w 902"/>
              <a:gd name="T9" fmla="*/ 776 h 901"/>
              <a:gd name="T10" fmla="*/ 664 w 902"/>
              <a:gd name="T11" fmla="*/ 537 h 901"/>
              <a:gd name="T12" fmla="*/ 677 w 902"/>
              <a:gd name="T13" fmla="*/ 530 h 901"/>
              <a:gd name="T14" fmla="*/ 689 w 902"/>
              <a:gd name="T15" fmla="*/ 537 h 901"/>
              <a:gd name="T16" fmla="*/ 571 w 902"/>
              <a:gd name="T17" fmla="*/ 773 h 901"/>
              <a:gd name="T18" fmla="*/ 565 w 902"/>
              <a:gd name="T19" fmla="*/ 785 h 901"/>
              <a:gd name="T20" fmla="*/ 550 w 902"/>
              <a:gd name="T21" fmla="*/ 787 h 901"/>
              <a:gd name="T22" fmla="*/ 541 w 902"/>
              <a:gd name="T23" fmla="*/ 776 h 901"/>
              <a:gd name="T24" fmla="*/ 544 w 902"/>
              <a:gd name="T25" fmla="*/ 537 h 901"/>
              <a:gd name="T26" fmla="*/ 556 w 902"/>
              <a:gd name="T27" fmla="*/ 530 h 901"/>
              <a:gd name="T28" fmla="*/ 569 w 902"/>
              <a:gd name="T29" fmla="*/ 537 h 901"/>
              <a:gd name="T30" fmla="*/ 361 w 902"/>
              <a:gd name="T31" fmla="*/ 773 h 901"/>
              <a:gd name="T32" fmla="*/ 354 w 902"/>
              <a:gd name="T33" fmla="*/ 785 h 901"/>
              <a:gd name="T34" fmla="*/ 340 w 902"/>
              <a:gd name="T35" fmla="*/ 787 h 901"/>
              <a:gd name="T36" fmla="*/ 331 w 902"/>
              <a:gd name="T37" fmla="*/ 776 h 901"/>
              <a:gd name="T38" fmla="*/ 334 w 902"/>
              <a:gd name="T39" fmla="*/ 537 h 901"/>
              <a:gd name="T40" fmla="*/ 346 w 902"/>
              <a:gd name="T41" fmla="*/ 530 h 901"/>
              <a:gd name="T42" fmla="*/ 358 w 902"/>
              <a:gd name="T43" fmla="*/ 537 h 901"/>
              <a:gd name="T44" fmla="*/ 241 w 902"/>
              <a:gd name="T45" fmla="*/ 773 h 901"/>
              <a:gd name="T46" fmla="*/ 234 w 902"/>
              <a:gd name="T47" fmla="*/ 785 h 901"/>
              <a:gd name="T48" fmla="*/ 220 w 902"/>
              <a:gd name="T49" fmla="*/ 787 h 901"/>
              <a:gd name="T50" fmla="*/ 211 w 902"/>
              <a:gd name="T51" fmla="*/ 776 h 901"/>
              <a:gd name="T52" fmla="*/ 213 w 902"/>
              <a:gd name="T53" fmla="*/ 537 h 901"/>
              <a:gd name="T54" fmla="*/ 226 w 902"/>
              <a:gd name="T55" fmla="*/ 530 h 901"/>
              <a:gd name="T56" fmla="*/ 238 w 902"/>
              <a:gd name="T57" fmla="*/ 537 h 901"/>
              <a:gd name="T58" fmla="*/ 103 w 902"/>
              <a:gd name="T59" fmla="*/ 241 h 901"/>
              <a:gd name="T60" fmla="*/ 141 w 902"/>
              <a:gd name="T61" fmla="*/ 155 h 901"/>
              <a:gd name="T62" fmla="*/ 204 w 902"/>
              <a:gd name="T63" fmla="*/ 93 h 901"/>
              <a:gd name="T64" fmla="*/ 286 w 902"/>
              <a:gd name="T65" fmla="*/ 62 h 901"/>
              <a:gd name="T66" fmla="*/ 322 w 902"/>
              <a:gd name="T67" fmla="*/ 81 h 901"/>
              <a:gd name="T68" fmla="*/ 541 w 902"/>
              <a:gd name="T69" fmla="*/ 90 h 901"/>
              <a:gd name="T70" fmla="*/ 587 w 902"/>
              <a:gd name="T71" fmla="*/ 77 h 901"/>
              <a:gd name="T72" fmla="*/ 634 w 902"/>
              <a:gd name="T73" fmla="*/ 65 h 901"/>
              <a:gd name="T74" fmla="*/ 713 w 902"/>
              <a:gd name="T75" fmla="*/ 104 h 901"/>
              <a:gd name="T76" fmla="*/ 772 w 902"/>
              <a:gd name="T77" fmla="*/ 171 h 901"/>
              <a:gd name="T78" fmla="*/ 831 w 902"/>
              <a:gd name="T79" fmla="*/ 390 h 901"/>
              <a:gd name="T80" fmla="*/ 829 w 902"/>
              <a:gd name="T81" fmla="*/ 234 h 901"/>
              <a:gd name="T82" fmla="*/ 786 w 902"/>
              <a:gd name="T83" fmla="*/ 137 h 901"/>
              <a:gd name="T84" fmla="*/ 713 w 902"/>
              <a:gd name="T85" fmla="*/ 67 h 901"/>
              <a:gd name="T86" fmla="*/ 619 w 902"/>
              <a:gd name="T87" fmla="*/ 32 h 901"/>
              <a:gd name="T88" fmla="*/ 576 w 902"/>
              <a:gd name="T89" fmla="*/ 7 h 901"/>
              <a:gd name="T90" fmla="*/ 361 w 902"/>
              <a:gd name="T91" fmla="*/ 0 h 901"/>
              <a:gd name="T92" fmla="*/ 320 w 902"/>
              <a:gd name="T93" fmla="*/ 11 h 901"/>
              <a:gd name="T94" fmla="*/ 264 w 902"/>
              <a:gd name="T95" fmla="*/ 36 h 901"/>
              <a:gd name="T96" fmla="*/ 173 w 902"/>
              <a:gd name="T97" fmla="*/ 79 h 901"/>
              <a:gd name="T98" fmla="*/ 105 w 902"/>
              <a:gd name="T99" fmla="*/ 155 h 901"/>
              <a:gd name="T100" fmla="*/ 41 w 902"/>
              <a:gd name="T101" fmla="*/ 390 h 901"/>
              <a:gd name="T102" fmla="*/ 4 w 902"/>
              <a:gd name="T103" fmla="*/ 395 h 901"/>
              <a:gd name="T104" fmla="*/ 0 w 902"/>
              <a:gd name="T105" fmla="*/ 465 h 901"/>
              <a:gd name="T106" fmla="*/ 7 w 902"/>
              <a:gd name="T107" fmla="*/ 478 h 901"/>
              <a:gd name="T108" fmla="*/ 114 w 902"/>
              <a:gd name="T109" fmla="*/ 889 h 901"/>
              <a:gd name="T110" fmla="*/ 773 w 902"/>
              <a:gd name="T111" fmla="*/ 901 h 901"/>
              <a:gd name="T112" fmla="*/ 862 w 902"/>
              <a:gd name="T113" fmla="*/ 480 h 901"/>
              <a:gd name="T114" fmla="*/ 897 w 902"/>
              <a:gd name="T115" fmla="*/ 476 h 901"/>
              <a:gd name="T116" fmla="*/ 902 w 902"/>
              <a:gd name="T117" fmla="*/ 405 h 901"/>
              <a:gd name="T118" fmla="*/ 895 w 902"/>
              <a:gd name="T119" fmla="*/ 393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2" h="901">
                <a:moveTo>
                  <a:pt x="872" y="450"/>
                </a:moveTo>
                <a:lnTo>
                  <a:pt x="849" y="450"/>
                </a:lnTo>
                <a:lnTo>
                  <a:pt x="54" y="450"/>
                </a:lnTo>
                <a:lnTo>
                  <a:pt x="30" y="450"/>
                </a:lnTo>
                <a:lnTo>
                  <a:pt x="30" y="420"/>
                </a:lnTo>
                <a:lnTo>
                  <a:pt x="54" y="420"/>
                </a:lnTo>
                <a:lnTo>
                  <a:pt x="849" y="420"/>
                </a:lnTo>
                <a:lnTo>
                  <a:pt x="872" y="420"/>
                </a:lnTo>
                <a:lnTo>
                  <a:pt x="872" y="450"/>
                </a:lnTo>
                <a:close/>
                <a:moveTo>
                  <a:pt x="692" y="773"/>
                </a:moveTo>
                <a:lnTo>
                  <a:pt x="692" y="776"/>
                </a:lnTo>
                <a:lnTo>
                  <a:pt x="690" y="778"/>
                </a:lnTo>
                <a:lnTo>
                  <a:pt x="689" y="781"/>
                </a:lnTo>
                <a:lnTo>
                  <a:pt x="687" y="783"/>
                </a:lnTo>
                <a:lnTo>
                  <a:pt x="685" y="785"/>
                </a:lnTo>
                <a:lnTo>
                  <a:pt x="683" y="787"/>
                </a:lnTo>
                <a:lnTo>
                  <a:pt x="680" y="788"/>
                </a:lnTo>
                <a:lnTo>
                  <a:pt x="677" y="788"/>
                </a:lnTo>
                <a:lnTo>
                  <a:pt x="673" y="788"/>
                </a:lnTo>
                <a:lnTo>
                  <a:pt x="671" y="787"/>
                </a:lnTo>
                <a:lnTo>
                  <a:pt x="668" y="785"/>
                </a:lnTo>
                <a:lnTo>
                  <a:pt x="666" y="783"/>
                </a:lnTo>
                <a:lnTo>
                  <a:pt x="664" y="781"/>
                </a:lnTo>
                <a:lnTo>
                  <a:pt x="663" y="778"/>
                </a:lnTo>
                <a:lnTo>
                  <a:pt x="662" y="776"/>
                </a:lnTo>
                <a:lnTo>
                  <a:pt x="662" y="773"/>
                </a:lnTo>
                <a:lnTo>
                  <a:pt x="662" y="545"/>
                </a:lnTo>
                <a:lnTo>
                  <a:pt x="662" y="542"/>
                </a:lnTo>
                <a:lnTo>
                  <a:pt x="663" y="539"/>
                </a:lnTo>
                <a:lnTo>
                  <a:pt x="664" y="537"/>
                </a:lnTo>
                <a:lnTo>
                  <a:pt x="666" y="535"/>
                </a:lnTo>
                <a:lnTo>
                  <a:pt x="668" y="532"/>
                </a:lnTo>
                <a:lnTo>
                  <a:pt x="671" y="531"/>
                </a:lnTo>
                <a:lnTo>
                  <a:pt x="673" y="530"/>
                </a:lnTo>
                <a:lnTo>
                  <a:pt x="677" y="530"/>
                </a:lnTo>
                <a:lnTo>
                  <a:pt x="680" y="530"/>
                </a:lnTo>
                <a:lnTo>
                  <a:pt x="683" y="531"/>
                </a:lnTo>
                <a:lnTo>
                  <a:pt x="685" y="532"/>
                </a:lnTo>
                <a:lnTo>
                  <a:pt x="687" y="535"/>
                </a:lnTo>
                <a:lnTo>
                  <a:pt x="689" y="537"/>
                </a:lnTo>
                <a:lnTo>
                  <a:pt x="690" y="539"/>
                </a:lnTo>
                <a:lnTo>
                  <a:pt x="692" y="542"/>
                </a:lnTo>
                <a:lnTo>
                  <a:pt x="692" y="545"/>
                </a:lnTo>
                <a:lnTo>
                  <a:pt x="692" y="773"/>
                </a:lnTo>
                <a:close/>
                <a:moveTo>
                  <a:pt x="571" y="773"/>
                </a:moveTo>
                <a:lnTo>
                  <a:pt x="571" y="776"/>
                </a:lnTo>
                <a:lnTo>
                  <a:pt x="570" y="778"/>
                </a:lnTo>
                <a:lnTo>
                  <a:pt x="569" y="781"/>
                </a:lnTo>
                <a:lnTo>
                  <a:pt x="567" y="783"/>
                </a:lnTo>
                <a:lnTo>
                  <a:pt x="565" y="785"/>
                </a:lnTo>
                <a:lnTo>
                  <a:pt x="562" y="787"/>
                </a:lnTo>
                <a:lnTo>
                  <a:pt x="560" y="788"/>
                </a:lnTo>
                <a:lnTo>
                  <a:pt x="556" y="788"/>
                </a:lnTo>
                <a:lnTo>
                  <a:pt x="553" y="788"/>
                </a:lnTo>
                <a:lnTo>
                  <a:pt x="550" y="787"/>
                </a:lnTo>
                <a:lnTo>
                  <a:pt x="548" y="785"/>
                </a:lnTo>
                <a:lnTo>
                  <a:pt x="546" y="783"/>
                </a:lnTo>
                <a:lnTo>
                  <a:pt x="544" y="781"/>
                </a:lnTo>
                <a:lnTo>
                  <a:pt x="543" y="778"/>
                </a:lnTo>
                <a:lnTo>
                  <a:pt x="541" y="776"/>
                </a:lnTo>
                <a:lnTo>
                  <a:pt x="541" y="773"/>
                </a:lnTo>
                <a:lnTo>
                  <a:pt x="541" y="545"/>
                </a:lnTo>
                <a:lnTo>
                  <a:pt x="541" y="542"/>
                </a:lnTo>
                <a:lnTo>
                  <a:pt x="543" y="539"/>
                </a:lnTo>
                <a:lnTo>
                  <a:pt x="544" y="537"/>
                </a:lnTo>
                <a:lnTo>
                  <a:pt x="546" y="535"/>
                </a:lnTo>
                <a:lnTo>
                  <a:pt x="548" y="532"/>
                </a:lnTo>
                <a:lnTo>
                  <a:pt x="550" y="531"/>
                </a:lnTo>
                <a:lnTo>
                  <a:pt x="553" y="530"/>
                </a:lnTo>
                <a:lnTo>
                  <a:pt x="556" y="530"/>
                </a:lnTo>
                <a:lnTo>
                  <a:pt x="560" y="530"/>
                </a:lnTo>
                <a:lnTo>
                  <a:pt x="562" y="531"/>
                </a:lnTo>
                <a:lnTo>
                  <a:pt x="565" y="532"/>
                </a:lnTo>
                <a:lnTo>
                  <a:pt x="567" y="535"/>
                </a:lnTo>
                <a:lnTo>
                  <a:pt x="569" y="537"/>
                </a:lnTo>
                <a:lnTo>
                  <a:pt x="570" y="539"/>
                </a:lnTo>
                <a:lnTo>
                  <a:pt x="571" y="542"/>
                </a:lnTo>
                <a:lnTo>
                  <a:pt x="571" y="545"/>
                </a:lnTo>
                <a:lnTo>
                  <a:pt x="571" y="773"/>
                </a:lnTo>
                <a:close/>
                <a:moveTo>
                  <a:pt x="361" y="773"/>
                </a:moveTo>
                <a:lnTo>
                  <a:pt x="360" y="776"/>
                </a:lnTo>
                <a:lnTo>
                  <a:pt x="360" y="778"/>
                </a:lnTo>
                <a:lnTo>
                  <a:pt x="358" y="781"/>
                </a:lnTo>
                <a:lnTo>
                  <a:pt x="357" y="783"/>
                </a:lnTo>
                <a:lnTo>
                  <a:pt x="354" y="785"/>
                </a:lnTo>
                <a:lnTo>
                  <a:pt x="352" y="787"/>
                </a:lnTo>
                <a:lnTo>
                  <a:pt x="349" y="788"/>
                </a:lnTo>
                <a:lnTo>
                  <a:pt x="346" y="788"/>
                </a:lnTo>
                <a:lnTo>
                  <a:pt x="343" y="788"/>
                </a:lnTo>
                <a:lnTo>
                  <a:pt x="340" y="787"/>
                </a:lnTo>
                <a:lnTo>
                  <a:pt x="338" y="785"/>
                </a:lnTo>
                <a:lnTo>
                  <a:pt x="336" y="783"/>
                </a:lnTo>
                <a:lnTo>
                  <a:pt x="334" y="781"/>
                </a:lnTo>
                <a:lnTo>
                  <a:pt x="332" y="778"/>
                </a:lnTo>
                <a:lnTo>
                  <a:pt x="331" y="776"/>
                </a:lnTo>
                <a:lnTo>
                  <a:pt x="331" y="773"/>
                </a:lnTo>
                <a:lnTo>
                  <a:pt x="331" y="545"/>
                </a:lnTo>
                <a:lnTo>
                  <a:pt x="331" y="542"/>
                </a:lnTo>
                <a:lnTo>
                  <a:pt x="332" y="539"/>
                </a:lnTo>
                <a:lnTo>
                  <a:pt x="334" y="537"/>
                </a:lnTo>
                <a:lnTo>
                  <a:pt x="336" y="535"/>
                </a:lnTo>
                <a:lnTo>
                  <a:pt x="338" y="532"/>
                </a:lnTo>
                <a:lnTo>
                  <a:pt x="340" y="531"/>
                </a:lnTo>
                <a:lnTo>
                  <a:pt x="343" y="530"/>
                </a:lnTo>
                <a:lnTo>
                  <a:pt x="346" y="530"/>
                </a:lnTo>
                <a:lnTo>
                  <a:pt x="349" y="530"/>
                </a:lnTo>
                <a:lnTo>
                  <a:pt x="352" y="531"/>
                </a:lnTo>
                <a:lnTo>
                  <a:pt x="354" y="532"/>
                </a:lnTo>
                <a:lnTo>
                  <a:pt x="357" y="535"/>
                </a:lnTo>
                <a:lnTo>
                  <a:pt x="358" y="537"/>
                </a:lnTo>
                <a:lnTo>
                  <a:pt x="360" y="539"/>
                </a:lnTo>
                <a:lnTo>
                  <a:pt x="360" y="542"/>
                </a:lnTo>
                <a:lnTo>
                  <a:pt x="361" y="545"/>
                </a:lnTo>
                <a:lnTo>
                  <a:pt x="361" y="773"/>
                </a:lnTo>
                <a:close/>
                <a:moveTo>
                  <a:pt x="241" y="773"/>
                </a:moveTo>
                <a:lnTo>
                  <a:pt x="240" y="776"/>
                </a:lnTo>
                <a:lnTo>
                  <a:pt x="239" y="778"/>
                </a:lnTo>
                <a:lnTo>
                  <a:pt x="238" y="781"/>
                </a:lnTo>
                <a:lnTo>
                  <a:pt x="236" y="783"/>
                </a:lnTo>
                <a:lnTo>
                  <a:pt x="234" y="785"/>
                </a:lnTo>
                <a:lnTo>
                  <a:pt x="232" y="787"/>
                </a:lnTo>
                <a:lnTo>
                  <a:pt x="228" y="788"/>
                </a:lnTo>
                <a:lnTo>
                  <a:pt x="226" y="788"/>
                </a:lnTo>
                <a:lnTo>
                  <a:pt x="223" y="788"/>
                </a:lnTo>
                <a:lnTo>
                  <a:pt x="220" y="787"/>
                </a:lnTo>
                <a:lnTo>
                  <a:pt x="218" y="785"/>
                </a:lnTo>
                <a:lnTo>
                  <a:pt x="216" y="783"/>
                </a:lnTo>
                <a:lnTo>
                  <a:pt x="213" y="781"/>
                </a:lnTo>
                <a:lnTo>
                  <a:pt x="212" y="778"/>
                </a:lnTo>
                <a:lnTo>
                  <a:pt x="211" y="776"/>
                </a:lnTo>
                <a:lnTo>
                  <a:pt x="210" y="773"/>
                </a:lnTo>
                <a:lnTo>
                  <a:pt x="210" y="545"/>
                </a:lnTo>
                <a:lnTo>
                  <a:pt x="211" y="542"/>
                </a:lnTo>
                <a:lnTo>
                  <a:pt x="212" y="539"/>
                </a:lnTo>
                <a:lnTo>
                  <a:pt x="213" y="537"/>
                </a:lnTo>
                <a:lnTo>
                  <a:pt x="216" y="535"/>
                </a:lnTo>
                <a:lnTo>
                  <a:pt x="218" y="532"/>
                </a:lnTo>
                <a:lnTo>
                  <a:pt x="220" y="531"/>
                </a:lnTo>
                <a:lnTo>
                  <a:pt x="223" y="530"/>
                </a:lnTo>
                <a:lnTo>
                  <a:pt x="226" y="530"/>
                </a:lnTo>
                <a:lnTo>
                  <a:pt x="228" y="530"/>
                </a:lnTo>
                <a:lnTo>
                  <a:pt x="232" y="531"/>
                </a:lnTo>
                <a:lnTo>
                  <a:pt x="234" y="532"/>
                </a:lnTo>
                <a:lnTo>
                  <a:pt x="236" y="535"/>
                </a:lnTo>
                <a:lnTo>
                  <a:pt x="238" y="537"/>
                </a:lnTo>
                <a:lnTo>
                  <a:pt x="239" y="539"/>
                </a:lnTo>
                <a:lnTo>
                  <a:pt x="240" y="542"/>
                </a:lnTo>
                <a:lnTo>
                  <a:pt x="241" y="545"/>
                </a:lnTo>
                <a:lnTo>
                  <a:pt x="241" y="773"/>
                </a:lnTo>
                <a:close/>
                <a:moveTo>
                  <a:pt x="103" y="241"/>
                </a:moveTo>
                <a:lnTo>
                  <a:pt x="107" y="222"/>
                </a:lnTo>
                <a:lnTo>
                  <a:pt x="114" y="204"/>
                </a:lnTo>
                <a:lnTo>
                  <a:pt x="121" y="187"/>
                </a:lnTo>
                <a:lnTo>
                  <a:pt x="130" y="171"/>
                </a:lnTo>
                <a:lnTo>
                  <a:pt x="141" y="155"/>
                </a:lnTo>
                <a:lnTo>
                  <a:pt x="151" y="141"/>
                </a:lnTo>
                <a:lnTo>
                  <a:pt x="163" y="127"/>
                </a:lnTo>
                <a:lnTo>
                  <a:pt x="176" y="114"/>
                </a:lnTo>
                <a:lnTo>
                  <a:pt x="190" y="104"/>
                </a:lnTo>
                <a:lnTo>
                  <a:pt x="204" y="93"/>
                </a:lnTo>
                <a:lnTo>
                  <a:pt x="220" y="84"/>
                </a:lnTo>
                <a:lnTo>
                  <a:pt x="235" y="77"/>
                </a:lnTo>
                <a:lnTo>
                  <a:pt x="252" y="70"/>
                </a:lnTo>
                <a:lnTo>
                  <a:pt x="269" y="65"/>
                </a:lnTo>
                <a:lnTo>
                  <a:pt x="286" y="62"/>
                </a:lnTo>
                <a:lnTo>
                  <a:pt x="304" y="61"/>
                </a:lnTo>
                <a:lnTo>
                  <a:pt x="307" y="66"/>
                </a:lnTo>
                <a:lnTo>
                  <a:pt x="311" y="72"/>
                </a:lnTo>
                <a:lnTo>
                  <a:pt x="316" y="77"/>
                </a:lnTo>
                <a:lnTo>
                  <a:pt x="322" y="81"/>
                </a:lnTo>
                <a:lnTo>
                  <a:pt x="330" y="84"/>
                </a:lnTo>
                <a:lnTo>
                  <a:pt x="339" y="88"/>
                </a:lnTo>
                <a:lnTo>
                  <a:pt x="350" y="89"/>
                </a:lnTo>
                <a:lnTo>
                  <a:pt x="361" y="90"/>
                </a:lnTo>
                <a:lnTo>
                  <a:pt x="541" y="90"/>
                </a:lnTo>
                <a:lnTo>
                  <a:pt x="553" y="89"/>
                </a:lnTo>
                <a:lnTo>
                  <a:pt x="564" y="88"/>
                </a:lnTo>
                <a:lnTo>
                  <a:pt x="573" y="84"/>
                </a:lnTo>
                <a:lnTo>
                  <a:pt x="580" y="81"/>
                </a:lnTo>
                <a:lnTo>
                  <a:pt x="587" y="77"/>
                </a:lnTo>
                <a:lnTo>
                  <a:pt x="592" y="72"/>
                </a:lnTo>
                <a:lnTo>
                  <a:pt x="596" y="66"/>
                </a:lnTo>
                <a:lnTo>
                  <a:pt x="598" y="61"/>
                </a:lnTo>
                <a:lnTo>
                  <a:pt x="617" y="62"/>
                </a:lnTo>
                <a:lnTo>
                  <a:pt x="634" y="65"/>
                </a:lnTo>
                <a:lnTo>
                  <a:pt x="651" y="70"/>
                </a:lnTo>
                <a:lnTo>
                  <a:pt x="667" y="77"/>
                </a:lnTo>
                <a:lnTo>
                  <a:pt x="683" y="84"/>
                </a:lnTo>
                <a:lnTo>
                  <a:pt x="698" y="93"/>
                </a:lnTo>
                <a:lnTo>
                  <a:pt x="713" y="104"/>
                </a:lnTo>
                <a:lnTo>
                  <a:pt x="727" y="114"/>
                </a:lnTo>
                <a:lnTo>
                  <a:pt x="740" y="127"/>
                </a:lnTo>
                <a:lnTo>
                  <a:pt x="752" y="141"/>
                </a:lnTo>
                <a:lnTo>
                  <a:pt x="762" y="155"/>
                </a:lnTo>
                <a:lnTo>
                  <a:pt x="772" y="171"/>
                </a:lnTo>
                <a:lnTo>
                  <a:pt x="781" y="187"/>
                </a:lnTo>
                <a:lnTo>
                  <a:pt x="789" y="204"/>
                </a:lnTo>
                <a:lnTo>
                  <a:pt x="794" y="222"/>
                </a:lnTo>
                <a:lnTo>
                  <a:pt x="800" y="241"/>
                </a:lnTo>
                <a:lnTo>
                  <a:pt x="831" y="390"/>
                </a:lnTo>
                <a:lnTo>
                  <a:pt x="72" y="390"/>
                </a:lnTo>
                <a:lnTo>
                  <a:pt x="103" y="241"/>
                </a:lnTo>
                <a:close/>
                <a:moveTo>
                  <a:pt x="887" y="390"/>
                </a:moveTo>
                <a:lnTo>
                  <a:pt x="861" y="390"/>
                </a:lnTo>
                <a:lnTo>
                  <a:pt x="829" y="234"/>
                </a:lnTo>
                <a:lnTo>
                  <a:pt x="823" y="213"/>
                </a:lnTo>
                <a:lnTo>
                  <a:pt x="816" y="193"/>
                </a:lnTo>
                <a:lnTo>
                  <a:pt x="807" y="173"/>
                </a:lnTo>
                <a:lnTo>
                  <a:pt x="798" y="155"/>
                </a:lnTo>
                <a:lnTo>
                  <a:pt x="786" y="137"/>
                </a:lnTo>
                <a:lnTo>
                  <a:pt x="774" y="121"/>
                </a:lnTo>
                <a:lnTo>
                  <a:pt x="760" y="106"/>
                </a:lnTo>
                <a:lnTo>
                  <a:pt x="745" y="92"/>
                </a:lnTo>
                <a:lnTo>
                  <a:pt x="729" y="79"/>
                </a:lnTo>
                <a:lnTo>
                  <a:pt x="713" y="67"/>
                </a:lnTo>
                <a:lnTo>
                  <a:pt x="696" y="58"/>
                </a:lnTo>
                <a:lnTo>
                  <a:pt x="678" y="48"/>
                </a:lnTo>
                <a:lnTo>
                  <a:pt x="658" y="42"/>
                </a:lnTo>
                <a:lnTo>
                  <a:pt x="639" y="36"/>
                </a:lnTo>
                <a:lnTo>
                  <a:pt x="619" y="32"/>
                </a:lnTo>
                <a:lnTo>
                  <a:pt x="598" y="31"/>
                </a:lnTo>
                <a:lnTo>
                  <a:pt x="595" y="23"/>
                </a:lnTo>
                <a:lnTo>
                  <a:pt x="590" y="17"/>
                </a:lnTo>
                <a:lnTo>
                  <a:pt x="583" y="11"/>
                </a:lnTo>
                <a:lnTo>
                  <a:pt x="576" y="7"/>
                </a:lnTo>
                <a:lnTo>
                  <a:pt x="568" y="4"/>
                </a:lnTo>
                <a:lnTo>
                  <a:pt x="560" y="2"/>
                </a:lnTo>
                <a:lnTo>
                  <a:pt x="550" y="0"/>
                </a:lnTo>
                <a:lnTo>
                  <a:pt x="541" y="0"/>
                </a:lnTo>
                <a:lnTo>
                  <a:pt x="361" y="0"/>
                </a:lnTo>
                <a:lnTo>
                  <a:pt x="352" y="0"/>
                </a:lnTo>
                <a:lnTo>
                  <a:pt x="343" y="2"/>
                </a:lnTo>
                <a:lnTo>
                  <a:pt x="335" y="4"/>
                </a:lnTo>
                <a:lnTo>
                  <a:pt x="326" y="7"/>
                </a:lnTo>
                <a:lnTo>
                  <a:pt x="320" y="11"/>
                </a:lnTo>
                <a:lnTo>
                  <a:pt x="313" y="17"/>
                </a:lnTo>
                <a:lnTo>
                  <a:pt x="308" y="23"/>
                </a:lnTo>
                <a:lnTo>
                  <a:pt x="304" y="31"/>
                </a:lnTo>
                <a:lnTo>
                  <a:pt x="283" y="32"/>
                </a:lnTo>
                <a:lnTo>
                  <a:pt x="264" y="36"/>
                </a:lnTo>
                <a:lnTo>
                  <a:pt x="245" y="42"/>
                </a:lnTo>
                <a:lnTo>
                  <a:pt x="225" y="48"/>
                </a:lnTo>
                <a:lnTo>
                  <a:pt x="207" y="58"/>
                </a:lnTo>
                <a:lnTo>
                  <a:pt x="190" y="67"/>
                </a:lnTo>
                <a:lnTo>
                  <a:pt x="173" y="79"/>
                </a:lnTo>
                <a:lnTo>
                  <a:pt x="157" y="92"/>
                </a:lnTo>
                <a:lnTo>
                  <a:pt x="143" y="106"/>
                </a:lnTo>
                <a:lnTo>
                  <a:pt x="129" y="121"/>
                </a:lnTo>
                <a:lnTo>
                  <a:pt x="116" y="138"/>
                </a:lnTo>
                <a:lnTo>
                  <a:pt x="105" y="155"/>
                </a:lnTo>
                <a:lnTo>
                  <a:pt x="95" y="173"/>
                </a:lnTo>
                <a:lnTo>
                  <a:pt x="86" y="193"/>
                </a:lnTo>
                <a:lnTo>
                  <a:pt x="78" y="213"/>
                </a:lnTo>
                <a:lnTo>
                  <a:pt x="73" y="234"/>
                </a:lnTo>
                <a:lnTo>
                  <a:pt x="41" y="390"/>
                </a:lnTo>
                <a:lnTo>
                  <a:pt x="15" y="390"/>
                </a:lnTo>
                <a:lnTo>
                  <a:pt x="12" y="391"/>
                </a:lnTo>
                <a:lnTo>
                  <a:pt x="10" y="391"/>
                </a:lnTo>
                <a:lnTo>
                  <a:pt x="7" y="393"/>
                </a:lnTo>
                <a:lnTo>
                  <a:pt x="4" y="395"/>
                </a:lnTo>
                <a:lnTo>
                  <a:pt x="3" y="397"/>
                </a:lnTo>
                <a:lnTo>
                  <a:pt x="1" y="400"/>
                </a:lnTo>
                <a:lnTo>
                  <a:pt x="1" y="403"/>
                </a:lnTo>
                <a:lnTo>
                  <a:pt x="0" y="405"/>
                </a:lnTo>
                <a:lnTo>
                  <a:pt x="0" y="465"/>
                </a:lnTo>
                <a:lnTo>
                  <a:pt x="1" y="468"/>
                </a:lnTo>
                <a:lnTo>
                  <a:pt x="1" y="471"/>
                </a:lnTo>
                <a:lnTo>
                  <a:pt x="3" y="474"/>
                </a:lnTo>
                <a:lnTo>
                  <a:pt x="4" y="476"/>
                </a:lnTo>
                <a:lnTo>
                  <a:pt x="7" y="478"/>
                </a:lnTo>
                <a:lnTo>
                  <a:pt x="10" y="479"/>
                </a:lnTo>
                <a:lnTo>
                  <a:pt x="12" y="480"/>
                </a:lnTo>
                <a:lnTo>
                  <a:pt x="15" y="481"/>
                </a:lnTo>
                <a:lnTo>
                  <a:pt x="41" y="480"/>
                </a:lnTo>
                <a:lnTo>
                  <a:pt x="114" y="889"/>
                </a:lnTo>
                <a:lnTo>
                  <a:pt x="116" y="894"/>
                </a:lnTo>
                <a:lnTo>
                  <a:pt x="119" y="898"/>
                </a:lnTo>
                <a:lnTo>
                  <a:pt x="123" y="900"/>
                </a:lnTo>
                <a:lnTo>
                  <a:pt x="129" y="901"/>
                </a:lnTo>
                <a:lnTo>
                  <a:pt x="773" y="901"/>
                </a:lnTo>
                <a:lnTo>
                  <a:pt x="778" y="900"/>
                </a:lnTo>
                <a:lnTo>
                  <a:pt x="783" y="898"/>
                </a:lnTo>
                <a:lnTo>
                  <a:pt x="786" y="894"/>
                </a:lnTo>
                <a:lnTo>
                  <a:pt x="788" y="889"/>
                </a:lnTo>
                <a:lnTo>
                  <a:pt x="862" y="480"/>
                </a:lnTo>
                <a:lnTo>
                  <a:pt x="887" y="480"/>
                </a:lnTo>
                <a:lnTo>
                  <a:pt x="890" y="480"/>
                </a:lnTo>
                <a:lnTo>
                  <a:pt x="893" y="479"/>
                </a:lnTo>
                <a:lnTo>
                  <a:pt x="895" y="478"/>
                </a:lnTo>
                <a:lnTo>
                  <a:pt x="897" y="476"/>
                </a:lnTo>
                <a:lnTo>
                  <a:pt x="899" y="474"/>
                </a:lnTo>
                <a:lnTo>
                  <a:pt x="901" y="471"/>
                </a:lnTo>
                <a:lnTo>
                  <a:pt x="902" y="468"/>
                </a:lnTo>
                <a:lnTo>
                  <a:pt x="902" y="466"/>
                </a:lnTo>
                <a:lnTo>
                  <a:pt x="902" y="405"/>
                </a:lnTo>
                <a:lnTo>
                  <a:pt x="902" y="403"/>
                </a:lnTo>
                <a:lnTo>
                  <a:pt x="901" y="400"/>
                </a:lnTo>
                <a:lnTo>
                  <a:pt x="899" y="397"/>
                </a:lnTo>
                <a:lnTo>
                  <a:pt x="897" y="395"/>
                </a:lnTo>
                <a:lnTo>
                  <a:pt x="895" y="393"/>
                </a:lnTo>
                <a:lnTo>
                  <a:pt x="893" y="392"/>
                </a:lnTo>
                <a:lnTo>
                  <a:pt x="890" y="391"/>
                </a:lnTo>
                <a:lnTo>
                  <a:pt x="88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7" name="Group 176">
            <a:extLst>
              <a:ext uri="{FF2B5EF4-FFF2-40B4-BE49-F238E27FC236}">
                <a16:creationId xmlns="" xmlns:a16="http://schemas.microsoft.com/office/drawing/2014/main" id="{885DCFDF-1422-4E0C-8DFC-E5A543A05273}"/>
              </a:ext>
            </a:extLst>
          </p:cNvPr>
          <p:cNvGrpSpPr/>
          <p:nvPr/>
        </p:nvGrpSpPr>
        <p:grpSpPr>
          <a:xfrm>
            <a:off x="8644383" y="5625306"/>
            <a:ext cx="285751" cy="287338"/>
            <a:chOff x="11601450" y="5076825"/>
            <a:chExt cx="285751" cy="287338"/>
          </a:xfrm>
          <a:solidFill>
            <a:schemeClr val="bg1"/>
          </a:solidFill>
        </p:grpSpPr>
        <p:sp>
          <p:nvSpPr>
            <p:cNvPr id="178" name="Freeform 2606">
              <a:extLst>
                <a:ext uri="{FF2B5EF4-FFF2-40B4-BE49-F238E27FC236}">
                  <a16:creationId xmlns="" xmlns:a16="http://schemas.microsoft.com/office/drawing/2014/main" id="{EB44AF77-AD94-4237-AB65-3274716F5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2413" y="5230813"/>
              <a:ext cx="122238" cy="63500"/>
            </a:xfrm>
            <a:custGeom>
              <a:avLst/>
              <a:gdLst>
                <a:gd name="T0" fmla="*/ 337 w 385"/>
                <a:gd name="T1" fmla="*/ 202 h 202"/>
                <a:gd name="T2" fmla="*/ 346 w 385"/>
                <a:gd name="T3" fmla="*/ 177 h 202"/>
                <a:gd name="T4" fmla="*/ 355 w 385"/>
                <a:gd name="T5" fmla="*/ 151 h 202"/>
                <a:gd name="T6" fmla="*/ 362 w 385"/>
                <a:gd name="T7" fmla="*/ 126 h 202"/>
                <a:gd name="T8" fmla="*/ 369 w 385"/>
                <a:gd name="T9" fmla="*/ 101 h 202"/>
                <a:gd name="T10" fmla="*/ 374 w 385"/>
                <a:gd name="T11" fmla="*/ 75 h 202"/>
                <a:gd name="T12" fmla="*/ 379 w 385"/>
                <a:gd name="T13" fmla="*/ 50 h 202"/>
                <a:gd name="T14" fmla="*/ 383 w 385"/>
                <a:gd name="T15" fmla="*/ 26 h 202"/>
                <a:gd name="T16" fmla="*/ 385 w 385"/>
                <a:gd name="T17" fmla="*/ 0 h 202"/>
                <a:gd name="T18" fmla="*/ 0 w 385"/>
                <a:gd name="T19" fmla="*/ 0 h 202"/>
                <a:gd name="T20" fmla="*/ 3 w 385"/>
                <a:gd name="T21" fmla="*/ 26 h 202"/>
                <a:gd name="T22" fmla="*/ 7 w 385"/>
                <a:gd name="T23" fmla="*/ 50 h 202"/>
                <a:gd name="T24" fmla="*/ 11 w 385"/>
                <a:gd name="T25" fmla="*/ 75 h 202"/>
                <a:gd name="T26" fmla="*/ 16 w 385"/>
                <a:gd name="T27" fmla="*/ 101 h 202"/>
                <a:gd name="T28" fmla="*/ 23 w 385"/>
                <a:gd name="T29" fmla="*/ 126 h 202"/>
                <a:gd name="T30" fmla="*/ 31 w 385"/>
                <a:gd name="T31" fmla="*/ 151 h 202"/>
                <a:gd name="T32" fmla="*/ 40 w 385"/>
                <a:gd name="T33" fmla="*/ 177 h 202"/>
                <a:gd name="T34" fmla="*/ 48 w 385"/>
                <a:gd name="T35" fmla="*/ 202 h 202"/>
                <a:gd name="T36" fmla="*/ 337 w 385"/>
                <a:gd name="T37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5" h="202">
                  <a:moveTo>
                    <a:pt x="337" y="202"/>
                  </a:moveTo>
                  <a:lnTo>
                    <a:pt x="346" y="177"/>
                  </a:lnTo>
                  <a:lnTo>
                    <a:pt x="355" y="151"/>
                  </a:lnTo>
                  <a:lnTo>
                    <a:pt x="362" y="126"/>
                  </a:lnTo>
                  <a:lnTo>
                    <a:pt x="369" y="101"/>
                  </a:lnTo>
                  <a:lnTo>
                    <a:pt x="374" y="75"/>
                  </a:lnTo>
                  <a:lnTo>
                    <a:pt x="379" y="50"/>
                  </a:lnTo>
                  <a:lnTo>
                    <a:pt x="383" y="26"/>
                  </a:lnTo>
                  <a:lnTo>
                    <a:pt x="385" y="0"/>
                  </a:lnTo>
                  <a:lnTo>
                    <a:pt x="0" y="0"/>
                  </a:lnTo>
                  <a:lnTo>
                    <a:pt x="3" y="26"/>
                  </a:lnTo>
                  <a:lnTo>
                    <a:pt x="7" y="50"/>
                  </a:lnTo>
                  <a:lnTo>
                    <a:pt x="11" y="75"/>
                  </a:lnTo>
                  <a:lnTo>
                    <a:pt x="16" y="101"/>
                  </a:lnTo>
                  <a:lnTo>
                    <a:pt x="23" y="126"/>
                  </a:lnTo>
                  <a:lnTo>
                    <a:pt x="31" y="151"/>
                  </a:lnTo>
                  <a:lnTo>
                    <a:pt x="40" y="177"/>
                  </a:lnTo>
                  <a:lnTo>
                    <a:pt x="48" y="202"/>
                  </a:lnTo>
                  <a:lnTo>
                    <a:pt x="337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2607">
              <a:extLst>
                <a:ext uri="{FF2B5EF4-FFF2-40B4-BE49-F238E27FC236}">
                  <a16:creationId xmlns="" xmlns:a16="http://schemas.microsoft.com/office/drawing/2014/main" id="{399C6E6C-4199-4D82-9B4F-B87F25DE9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2413" y="5156200"/>
              <a:ext cx="123825" cy="65088"/>
            </a:xfrm>
            <a:custGeom>
              <a:avLst/>
              <a:gdLst>
                <a:gd name="T0" fmla="*/ 363 w 390"/>
                <a:gd name="T1" fmla="*/ 0 h 203"/>
                <a:gd name="T2" fmla="*/ 26 w 390"/>
                <a:gd name="T3" fmla="*/ 0 h 203"/>
                <a:gd name="T4" fmla="*/ 18 w 390"/>
                <a:gd name="T5" fmla="*/ 24 h 203"/>
                <a:gd name="T6" fmla="*/ 13 w 390"/>
                <a:gd name="T7" fmla="*/ 50 h 203"/>
                <a:gd name="T8" fmla="*/ 9 w 390"/>
                <a:gd name="T9" fmla="*/ 75 h 203"/>
                <a:gd name="T10" fmla="*/ 4 w 390"/>
                <a:gd name="T11" fmla="*/ 100 h 203"/>
                <a:gd name="T12" fmla="*/ 2 w 390"/>
                <a:gd name="T13" fmla="*/ 126 h 203"/>
                <a:gd name="T14" fmla="*/ 0 w 390"/>
                <a:gd name="T15" fmla="*/ 151 h 203"/>
                <a:gd name="T16" fmla="*/ 0 w 390"/>
                <a:gd name="T17" fmla="*/ 176 h 203"/>
                <a:gd name="T18" fmla="*/ 0 w 390"/>
                <a:gd name="T19" fmla="*/ 203 h 203"/>
                <a:gd name="T20" fmla="*/ 390 w 390"/>
                <a:gd name="T21" fmla="*/ 203 h 203"/>
                <a:gd name="T22" fmla="*/ 390 w 390"/>
                <a:gd name="T23" fmla="*/ 176 h 203"/>
                <a:gd name="T24" fmla="*/ 390 w 390"/>
                <a:gd name="T25" fmla="*/ 151 h 203"/>
                <a:gd name="T26" fmla="*/ 387 w 390"/>
                <a:gd name="T27" fmla="*/ 126 h 203"/>
                <a:gd name="T28" fmla="*/ 385 w 390"/>
                <a:gd name="T29" fmla="*/ 100 h 203"/>
                <a:gd name="T30" fmla="*/ 381 w 390"/>
                <a:gd name="T31" fmla="*/ 75 h 203"/>
                <a:gd name="T32" fmla="*/ 376 w 390"/>
                <a:gd name="T33" fmla="*/ 50 h 203"/>
                <a:gd name="T34" fmla="*/ 371 w 390"/>
                <a:gd name="T35" fmla="*/ 24 h 203"/>
                <a:gd name="T36" fmla="*/ 363 w 390"/>
                <a:gd name="T3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" h="203">
                  <a:moveTo>
                    <a:pt x="363" y="0"/>
                  </a:moveTo>
                  <a:lnTo>
                    <a:pt x="26" y="0"/>
                  </a:lnTo>
                  <a:lnTo>
                    <a:pt x="18" y="24"/>
                  </a:lnTo>
                  <a:lnTo>
                    <a:pt x="13" y="50"/>
                  </a:lnTo>
                  <a:lnTo>
                    <a:pt x="9" y="75"/>
                  </a:lnTo>
                  <a:lnTo>
                    <a:pt x="4" y="100"/>
                  </a:lnTo>
                  <a:lnTo>
                    <a:pt x="2" y="126"/>
                  </a:lnTo>
                  <a:lnTo>
                    <a:pt x="0" y="151"/>
                  </a:lnTo>
                  <a:lnTo>
                    <a:pt x="0" y="176"/>
                  </a:lnTo>
                  <a:lnTo>
                    <a:pt x="0" y="203"/>
                  </a:lnTo>
                  <a:lnTo>
                    <a:pt x="390" y="203"/>
                  </a:lnTo>
                  <a:lnTo>
                    <a:pt x="390" y="176"/>
                  </a:lnTo>
                  <a:lnTo>
                    <a:pt x="390" y="151"/>
                  </a:lnTo>
                  <a:lnTo>
                    <a:pt x="387" y="126"/>
                  </a:lnTo>
                  <a:lnTo>
                    <a:pt x="385" y="100"/>
                  </a:lnTo>
                  <a:lnTo>
                    <a:pt x="381" y="75"/>
                  </a:lnTo>
                  <a:lnTo>
                    <a:pt x="376" y="50"/>
                  </a:lnTo>
                  <a:lnTo>
                    <a:pt x="371" y="24"/>
                  </a:lnTo>
                  <a:lnTo>
                    <a:pt x="36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2608">
              <a:extLst>
                <a:ext uri="{FF2B5EF4-FFF2-40B4-BE49-F238E27FC236}">
                  <a16:creationId xmlns="" xmlns:a16="http://schemas.microsoft.com/office/drawing/2014/main" id="{D226468E-D263-4118-8803-95B7F15A0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9888" y="5230813"/>
              <a:ext cx="87313" cy="63500"/>
            </a:xfrm>
            <a:custGeom>
              <a:avLst/>
              <a:gdLst>
                <a:gd name="T0" fmla="*/ 0 w 274"/>
                <a:gd name="T1" fmla="*/ 202 h 202"/>
                <a:gd name="T2" fmla="*/ 209 w 274"/>
                <a:gd name="T3" fmla="*/ 202 h 202"/>
                <a:gd name="T4" fmla="*/ 222 w 274"/>
                <a:gd name="T5" fmla="*/ 180 h 202"/>
                <a:gd name="T6" fmla="*/ 233 w 274"/>
                <a:gd name="T7" fmla="*/ 156 h 202"/>
                <a:gd name="T8" fmla="*/ 244 w 274"/>
                <a:gd name="T9" fmla="*/ 131 h 202"/>
                <a:gd name="T10" fmla="*/ 253 w 274"/>
                <a:gd name="T11" fmla="*/ 106 h 202"/>
                <a:gd name="T12" fmla="*/ 261 w 274"/>
                <a:gd name="T13" fmla="*/ 81 h 202"/>
                <a:gd name="T14" fmla="*/ 266 w 274"/>
                <a:gd name="T15" fmla="*/ 54 h 202"/>
                <a:gd name="T16" fmla="*/ 271 w 274"/>
                <a:gd name="T17" fmla="*/ 28 h 202"/>
                <a:gd name="T18" fmla="*/ 274 w 274"/>
                <a:gd name="T19" fmla="*/ 0 h 202"/>
                <a:gd name="T20" fmla="*/ 45 w 274"/>
                <a:gd name="T21" fmla="*/ 0 h 202"/>
                <a:gd name="T22" fmla="*/ 43 w 274"/>
                <a:gd name="T23" fmla="*/ 26 h 202"/>
                <a:gd name="T24" fmla="*/ 39 w 274"/>
                <a:gd name="T25" fmla="*/ 50 h 202"/>
                <a:gd name="T26" fmla="*/ 35 w 274"/>
                <a:gd name="T27" fmla="*/ 75 h 202"/>
                <a:gd name="T28" fmla="*/ 29 w 274"/>
                <a:gd name="T29" fmla="*/ 101 h 202"/>
                <a:gd name="T30" fmla="*/ 24 w 274"/>
                <a:gd name="T31" fmla="*/ 126 h 202"/>
                <a:gd name="T32" fmla="*/ 16 w 274"/>
                <a:gd name="T33" fmla="*/ 151 h 202"/>
                <a:gd name="T34" fmla="*/ 9 w 274"/>
                <a:gd name="T35" fmla="*/ 177 h 202"/>
                <a:gd name="T36" fmla="*/ 0 w 274"/>
                <a:gd name="T37" fmla="*/ 202 h 202"/>
                <a:gd name="T38" fmla="*/ 0 w 274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4" h="202">
                  <a:moveTo>
                    <a:pt x="0" y="202"/>
                  </a:moveTo>
                  <a:lnTo>
                    <a:pt x="209" y="202"/>
                  </a:lnTo>
                  <a:lnTo>
                    <a:pt x="222" y="180"/>
                  </a:lnTo>
                  <a:lnTo>
                    <a:pt x="233" y="156"/>
                  </a:lnTo>
                  <a:lnTo>
                    <a:pt x="244" y="131"/>
                  </a:lnTo>
                  <a:lnTo>
                    <a:pt x="253" y="106"/>
                  </a:lnTo>
                  <a:lnTo>
                    <a:pt x="261" y="81"/>
                  </a:lnTo>
                  <a:lnTo>
                    <a:pt x="266" y="54"/>
                  </a:lnTo>
                  <a:lnTo>
                    <a:pt x="271" y="28"/>
                  </a:lnTo>
                  <a:lnTo>
                    <a:pt x="274" y="0"/>
                  </a:lnTo>
                  <a:lnTo>
                    <a:pt x="45" y="0"/>
                  </a:lnTo>
                  <a:lnTo>
                    <a:pt x="43" y="26"/>
                  </a:lnTo>
                  <a:lnTo>
                    <a:pt x="39" y="50"/>
                  </a:lnTo>
                  <a:lnTo>
                    <a:pt x="35" y="75"/>
                  </a:lnTo>
                  <a:lnTo>
                    <a:pt x="29" y="101"/>
                  </a:lnTo>
                  <a:lnTo>
                    <a:pt x="24" y="126"/>
                  </a:lnTo>
                  <a:lnTo>
                    <a:pt x="16" y="151"/>
                  </a:lnTo>
                  <a:lnTo>
                    <a:pt x="9" y="177"/>
                  </a:lnTo>
                  <a:lnTo>
                    <a:pt x="0" y="202"/>
                  </a:lnTo>
                  <a:lnTo>
                    <a:pt x="0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2609">
              <a:extLst>
                <a:ext uri="{FF2B5EF4-FFF2-40B4-BE49-F238E27FC236}">
                  <a16:creationId xmlns="" xmlns:a16="http://schemas.microsoft.com/office/drawing/2014/main" id="{48FBE1C5-0F3C-4593-98CF-A79A5BC6A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3050" y="5303838"/>
              <a:ext cx="82550" cy="60325"/>
            </a:xfrm>
            <a:custGeom>
              <a:avLst/>
              <a:gdLst>
                <a:gd name="T0" fmla="*/ 0 w 262"/>
                <a:gd name="T1" fmla="*/ 0 h 186"/>
                <a:gd name="T2" fmla="*/ 10 w 262"/>
                <a:gd name="T3" fmla="*/ 23 h 186"/>
                <a:gd name="T4" fmla="*/ 21 w 262"/>
                <a:gd name="T5" fmla="*/ 46 h 186"/>
                <a:gd name="T6" fmla="*/ 33 w 262"/>
                <a:gd name="T7" fmla="*/ 69 h 186"/>
                <a:gd name="T8" fmla="*/ 46 w 262"/>
                <a:gd name="T9" fmla="*/ 92 h 186"/>
                <a:gd name="T10" fmla="*/ 60 w 262"/>
                <a:gd name="T11" fmla="*/ 115 h 186"/>
                <a:gd name="T12" fmla="*/ 75 w 262"/>
                <a:gd name="T13" fmla="*/ 140 h 186"/>
                <a:gd name="T14" fmla="*/ 90 w 262"/>
                <a:gd name="T15" fmla="*/ 163 h 186"/>
                <a:gd name="T16" fmla="*/ 106 w 262"/>
                <a:gd name="T17" fmla="*/ 186 h 186"/>
                <a:gd name="T18" fmla="*/ 117 w 262"/>
                <a:gd name="T19" fmla="*/ 186 h 186"/>
                <a:gd name="T20" fmla="*/ 130 w 262"/>
                <a:gd name="T21" fmla="*/ 186 h 186"/>
                <a:gd name="T22" fmla="*/ 143 w 262"/>
                <a:gd name="T23" fmla="*/ 186 h 186"/>
                <a:gd name="T24" fmla="*/ 155 w 262"/>
                <a:gd name="T25" fmla="*/ 186 h 186"/>
                <a:gd name="T26" fmla="*/ 171 w 262"/>
                <a:gd name="T27" fmla="*/ 163 h 186"/>
                <a:gd name="T28" fmla="*/ 187 w 262"/>
                <a:gd name="T29" fmla="*/ 138 h 186"/>
                <a:gd name="T30" fmla="*/ 201 w 262"/>
                <a:gd name="T31" fmla="*/ 115 h 186"/>
                <a:gd name="T32" fmla="*/ 215 w 262"/>
                <a:gd name="T33" fmla="*/ 92 h 186"/>
                <a:gd name="T34" fmla="*/ 229 w 262"/>
                <a:gd name="T35" fmla="*/ 69 h 186"/>
                <a:gd name="T36" fmla="*/ 241 w 262"/>
                <a:gd name="T37" fmla="*/ 46 h 186"/>
                <a:gd name="T38" fmla="*/ 252 w 262"/>
                <a:gd name="T39" fmla="*/ 23 h 186"/>
                <a:gd name="T40" fmla="*/ 262 w 262"/>
                <a:gd name="T41" fmla="*/ 0 h 186"/>
                <a:gd name="T42" fmla="*/ 0 w 262"/>
                <a:gd name="T4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2" h="186">
                  <a:moveTo>
                    <a:pt x="0" y="0"/>
                  </a:moveTo>
                  <a:lnTo>
                    <a:pt x="10" y="23"/>
                  </a:lnTo>
                  <a:lnTo>
                    <a:pt x="21" y="46"/>
                  </a:lnTo>
                  <a:lnTo>
                    <a:pt x="33" y="69"/>
                  </a:lnTo>
                  <a:lnTo>
                    <a:pt x="46" y="92"/>
                  </a:lnTo>
                  <a:lnTo>
                    <a:pt x="60" y="115"/>
                  </a:lnTo>
                  <a:lnTo>
                    <a:pt x="75" y="140"/>
                  </a:lnTo>
                  <a:lnTo>
                    <a:pt x="90" y="163"/>
                  </a:lnTo>
                  <a:lnTo>
                    <a:pt x="106" y="186"/>
                  </a:lnTo>
                  <a:lnTo>
                    <a:pt x="117" y="186"/>
                  </a:lnTo>
                  <a:lnTo>
                    <a:pt x="130" y="186"/>
                  </a:lnTo>
                  <a:lnTo>
                    <a:pt x="143" y="186"/>
                  </a:lnTo>
                  <a:lnTo>
                    <a:pt x="155" y="186"/>
                  </a:lnTo>
                  <a:lnTo>
                    <a:pt x="171" y="163"/>
                  </a:lnTo>
                  <a:lnTo>
                    <a:pt x="187" y="138"/>
                  </a:lnTo>
                  <a:lnTo>
                    <a:pt x="201" y="115"/>
                  </a:lnTo>
                  <a:lnTo>
                    <a:pt x="215" y="92"/>
                  </a:lnTo>
                  <a:lnTo>
                    <a:pt x="229" y="69"/>
                  </a:lnTo>
                  <a:lnTo>
                    <a:pt x="241" y="46"/>
                  </a:lnTo>
                  <a:lnTo>
                    <a:pt x="252" y="23"/>
                  </a:ln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2610">
              <a:extLst>
                <a:ext uri="{FF2B5EF4-FFF2-40B4-BE49-F238E27FC236}">
                  <a16:creationId xmlns="" xmlns:a16="http://schemas.microsoft.com/office/drawing/2014/main" id="{F1907857-4094-49A6-A544-1CD92CBEB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3525" y="5076825"/>
              <a:ext cx="101600" cy="69850"/>
            </a:xfrm>
            <a:custGeom>
              <a:avLst/>
              <a:gdLst>
                <a:gd name="T0" fmla="*/ 317 w 317"/>
                <a:gd name="T1" fmla="*/ 220 h 220"/>
                <a:gd name="T2" fmla="*/ 306 w 317"/>
                <a:gd name="T3" fmla="*/ 192 h 220"/>
                <a:gd name="T4" fmla="*/ 294 w 317"/>
                <a:gd name="T5" fmla="*/ 163 h 220"/>
                <a:gd name="T6" fmla="*/ 280 w 317"/>
                <a:gd name="T7" fmla="*/ 136 h 220"/>
                <a:gd name="T8" fmla="*/ 264 w 317"/>
                <a:gd name="T9" fmla="*/ 108 h 220"/>
                <a:gd name="T10" fmla="*/ 247 w 317"/>
                <a:gd name="T11" fmla="*/ 81 h 220"/>
                <a:gd name="T12" fmla="*/ 228 w 317"/>
                <a:gd name="T13" fmla="*/ 54 h 220"/>
                <a:gd name="T14" fmla="*/ 208 w 317"/>
                <a:gd name="T15" fmla="*/ 28 h 220"/>
                <a:gd name="T16" fmla="*/ 187 w 317"/>
                <a:gd name="T17" fmla="*/ 1 h 220"/>
                <a:gd name="T18" fmla="*/ 173 w 317"/>
                <a:gd name="T19" fmla="*/ 0 h 220"/>
                <a:gd name="T20" fmla="*/ 159 w 317"/>
                <a:gd name="T21" fmla="*/ 0 h 220"/>
                <a:gd name="T22" fmla="*/ 149 w 317"/>
                <a:gd name="T23" fmla="*/ 0 h 220"/>
                <a:gd name="T24" fmla="*/ 139 w 317"/>
                <a:gd name="T25" fmla="*/ 0 h 220"/>
                <a:gd name="T26" fmla="*/ 134 w 317"/>
                <a:gd name="T27" fmla="*/ 1 h 220"/>
                <a:gd name="T28" fmla="*/ 130 w 317"/>
                <a:gd name="T29" fmla="*/ 1 h 220"/>
                <a:gd name="T30" fmla="*/ 109 w 317"/>
                <a:gd name="T31" fmla="*/ 28 h 220"/>
                <a:gd name="T32" fmla="*/ 89 w 317"/>
                <a:gd name="T33" fmla="*/ 54 h 220"/>
                <a:gd name="T34" fmla="*/ 71 w 317"/>
                <a:gd name="T35" fmla="*/ 81 h 220"/>
                <a:gd name="T36" fmla="*/ 53 w 317"/>
                <a:gd name="T37" fmla="*/ 108 h 220"/>
                <a:gd name="T38" fmla="*/ 38 w 317"/>
                <a:gd name="T39" fmla="*/ 136 h 220"/>
                <a:gd name="T40" fmla="*/ 23 w 317"/>
                <a:gd name="T41" fmla="*/ 163 h 220"/>
                <a:gd name="T42" fmla="*/ 11 w 317"/>
                <a:gd name="T43" fmla="*/ 192 h 220"/>
                <a:gd name="T44" fmla="*/ 0 w 317"/>
                <a:gd name="T45" fmla="*/ 220 h 220"/>
                <a:gd name="T46" fmla="*/ 317 w 317"/>
                <a:gd name="T4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7" h="220">
                  <a:moveTo>
                    <a:pt x="317" y="220"/>
                  </a:moveTo>
                  <a:lnTo>
                    <a:pt x="306" y="192"/>
                  </a:lnTo>
                  <a:lnTo>
                    <a:pt x="294" y="163"/>
                  </a:lnTo>
                  <a:lnTo>
                    <a:pt x="280" y="136"/>
                  </a:lnTo>
                  <a:lnTo>
                    <a:pt x="264" y="108"/>
                  </a:lnTo>
                  <a:lnTo>
                    <a:pt x="247" y="81"/>
                  </a:lnTo>
                  <a:lnTo>
                    <a:pt x="228" y="54"/>
                  </a:lnTo>
                  <a:lnTo>
                    <a:pt x="208" y="28"/>
                  </a:lnTo>
                  <a:lnTo>
                    <a:pt x="187" y="1"/>
                  </a:lnTo>
                  <a:lnTo>
                    <a:pt x="173" y="0"/>
                  </a:lnTo>
                  <a:lnTo>
                    <a:pt x="159" y="0"/>
                  </a:lnTo>
                  <a:lnTo>
                    <a:pt x="149" y="0"/>
                  </a:lnTo>
                  <a:lnTo>
                    <a:pt x="139" y="0"/>
                  </a:lnTo>
                  <a:lnTo>
                    <a:pt x="134" y="1"/>
                  </a:lnTo>
                  <a:lnTo>
                    <a:pt x="130" y="1"/>
                  </a:lnTo>
                  <a:lnTo>
                    <a:pt x="109" y="28"/>
                  </a:lnTo>
                  <a:lnTo>
                    <a:pt x="89" y="54"/>
                  </a:lnTo>
                  <a:lnTo>
                    <a:pt x="71" y="81"/>
                  </a:lnTo>
                  <a:lnTo>
                    <a:pt x="53" y="108"/>
                  </a:lnTo>
                  <a:lnTo>
                    <a:pt x="38" y="136"/>
                  </a:lnTo>
                  <a:lnTo>
                    <a:pt x="23" y="163"/>
                  </a:lnTo>
                  <a:lnTo>
                    <a:pt x="11" y="192"/>
                  </a:lnTo>
                  <a:lnTo>
                    <a:pt x="0" y="220"/>
                  </a:lnTo>
                  <a:lnTo>
                    <a:pt x="317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611">
              <a:extLst>
                <a:ext uri="{FF2B5EF4-FFF2-40B4-BE49-F238E27FC236}">
                  <a16:creationId xmlns="" xmlns:a16="http://schemas.microsoft.com/office/drawing/2014/main" id="{FA16EAE2-C07D-4241-86A2-3D91CB7C5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6550" y="5080000"/>
              <a:ext cx="100013" cy="66675"/>
            </a:xfrm>
            <a:custGeom>
              <a:avLst/>
              <a:gdLst>
                <a:gd name="T0" fmla="*/ 316 w 316"/>
                <a:gd name="T1" fmla="*/ 214 h 214"/>
                <a:gd name="T2" fmla="*/ 303 w 316"/>
                <a:gd name="T3" fmla="*/ 193 h 214"/>
                <a:gd name="T4" fmla="*/ 289 w 316"/>
                <a:gd name="T5" fmla="*/ 174 h 214"/>
                <a:gd name="T6" fmla="*/ 273 w 316"/>
                <a:gd name="T7" fmla="*/ 155 h 214"/>
                <a:gd name="T8" fmla="*/ 257 w 316"/>
                <a:gd name="T9" fmla="*/ 136 h 214"/>
                <a:gd name="T10" fmla="*/ 240 w 316"/>
                <a:gd name="T11" fmla="*/ 119 h 214"/>
                <a:gd name="T12" fmla="*/ 222 w 316"/>
                <a:gd name="T13" fmla="*/ 103 h 214"/>
                <a:gd name="T14" fmla="*/ 203 w 316"/>
                <a:gd name="T15" fmla="*/ 88 h 214"/>
                <a:gd name="T16" fmla="*/ 183 w 316"/>
                <a:gd name="T17" fmla="*/ 73 h 214"/>
                <a:gd name="T18" fmla="*/ 162 w 316"/>
                <a:gd name="T19" fmla="*/ 59 h 214"/>
                <a:gd name="T20" fmla="*/ 141 w 316"/>
                <a:gd name="T21" fmla="*/ 47 h 214"/>
                <a:gd name="T22" fmla="*/ 119 w 316"/>
                <a:gd name="T23" fmla="*/ 36 h 214"/>
                <a:gd name="T24" fmla="*/ 96 w 316"/>
                <a:gd name="T25" fmla="*/ 26 h 214"/>
                <a:gd name="T26" fmla="*/ 73 w 316"/>
                <a:gd name="T27" fmla="*/ 18 h 214"/>
                <a:gd name="T28" fmla="*/ 49 w 316"/>
                <a:gd name="T29" fmla="*/ 11 h 214"/>
                <a:gd name="T30" fmla="*/ 24 w 316"/>
                <a:gd name="T31" fmla="*/ 4 h 214"/>
                <a:gd name="T32" fmla="*/ 0 w 316"/>
                <a:gd name="T33" fmla="*/ 0 h 214"/>
                <a:gd name="T34" fmla="*/ 19 w 316"/>
                <a:gd name="T35" fmla="*/ 25 h 214"/>
                <a:gd name="T36" fmla="*/ 38 w 316"/>
                <a:gd name="T37" fmla="*/ 51 h 214"/>
                <a:gd name="T38" fmla="*/ 54 w 316"/>
                <a:gd name="T39" fmla="*/ 78 h 214"/>
                <a:gd name="T40" fmla="*/ 70 w 316"/>
                <a:gd name="T41" fmla="*/ 104 h 214"/>
                <a:gd name="T42" fmla="*/ 84 w 316"/>
                <a:gd name="T43" fmla="*/ 131 h 214"/>
                <a:gd name="T44" fmla="*/ 96 w 316"/>
                <a:gd name="T45" fmla="*/ 158 h 214"/>
                <a:gd name="T46" fmla="*/ 108 w 316"/>
                <a:gd name="T47" fmla="*/ 186 h 214"/>
                <a:gd name="T48" fmla="*/ 118 w 316"/>
                <a:gd name="T49" fmla="*/ 214 h 214"/>
                <a:gd name="T50" fmla="*/ 316 w 316"/>
                <a:gd name="T51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6" h="214">
                  <a:moveTo>
                    <a:pt x="316" y="214"/>
                  </a:moveTo>
                  <a:lnTo>
                    <a:pt x="303" y="193"/>
                  </a:lnTo>
                  <a:lnTo>
                    <a:pt x="289" y="174"/>
                  </a:lnTo>
                  <a:lnTo>
                    <a:pt x="273" y="155"/>
                  </a:lnTo>
                  <a:lnTo>
                    <a:pt x="257" y="136"/>
                  </a:lnTo>
                  <a:lnTo>
                    <a:pt x="240" y="119"/>
                  </a:lnTo>
                  <a:lnTo>
                    <a:pt x="222" y="103"/>
                  </a:lnTo>
                  <a:lnTo>
                    <a:pt x="203" y="88"/>
                  </a:lnTo>
                  <a:lnTo>
                    <a:pt x="183" y="73"/>
                  </a:lnTo>
                  <a:lnTo>
                    <a:pt x="162" y="59"/>
                  </a:lnTo>
                  <a:lnTo>
                    <a:pt x="141" y="47"/>
                  </a:lnTo>
                  <a:lnTo>
                    <a:pt x="119" y="36"/>
                  </a:lnTo>
                  <a:lnTo>
                    <a:pt x="96" y="26"/>
                  </a:lnTo>
                  <a:lnTo>
                    <a:pt x="73" y="18"/>
                  </a:lnTo>
                  <a:lnTo>
                    <a:pt x="49" y="11"/>
                  </a:lnTo>
                  <a:lnTo>
                    <a:pt x="24" y="4"/>
                  </a:lnTo>
                  <a:lnTo>
                    <a:pt x="0" y="0"/>
                  </a:lnTo>
                  <a:lnTo>
                    <a:pt x="19" y="25"/>
                  </a:lnTo>
                  <a:lnTo>
                    <a:pt x="38" y="51"/>
                  </a:lnTo>
                  <a:lnTo>
                    <a:pt x="54" y="78"/>
                  </a:lnTo>
                  <a:lnTo>
                    <a:pt x="70" y="104"/>
                  </a:lnTo>
                  <a:lnTo>
                    <a:pt x="84" y="131"/>
                  </a:lnTo>
                  <a:lnTo>
                    <a:pt x="96" y="158"/>
                  </a:lnTo>
                  <a:lnTo>
                    <a:pt x="108" y="186"/>
                  </a:lnTo>
                  <a:lnTo>
                    <a:pt x="118" y="214"/>
                  </a:lnTo>
                  <a:lnTo>
                    <a:pt x="316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612">
              <a:extLst>
                <a:ext uri="{FF2B5EF4-FFF2-40B4-BE49-F238E27FC236}">
                  <a16:creationId xmlns="" xmlns:a16="http://schemas.microsoft.com/office/drawing/2014/main" id="{A1222513-1E40-4F02-939D-D1CE89C4C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07825" y="5156200"/>
              <a:ext cx="79375" cy="65088"/>
            </a:xfrm>
            <a:custGeom>
              <a:avLst/>
              <a:gdLst>
                <a:gd name="T0" fmla="*/ 205 w 252"/>
                <a:gd name="T1" fmla="*/ 0 h 203"/>
                <a:gd name="T2" fmla="*/ 0 w 252"/>
                <a:gd name="T3" fmla="*/ 0 h 203"/>
                <a:gd name="T4" fmla="*/ 6 w 252"/>
                <a:gd name="T5" fmla="*/ 24 h 203"/>
                <a:gd name="T6" fmla="*/ 12 w 252"/>
                <a:gd name="T7" fmla="*/ 50 h 203"/>
                <a:gd name="T8" fmla="*/ 16 w 252"/>
                <a:gd name="T9" fmla="*/ 75 h 203"/>
                <a:gd name="T10" fmla="*/ 20 w 252"/>
                <a:gd name="T11" fmla="*/ 100 h 203"/>
                <a:gd name="T12" fmla="*/ 23 w 252"/>
                <a:gd name="T13" fmla="*/ 126 h 203"/>
                <a:gd name="T14" fmla="*/ 24 w 252"/>
                <a:gd name="T15" fmla="*/ 151 h 203"/>
                <a:gd name="T16" fmla="*/ 24 w 252"/>
                <a:gd name="T17" fmla="*/ 176 h 203"/>
                <a:gd name="T18" fmla="*/ 24 w 252"/>
                <a:gd name="T19" fmla="*/ 203 h 203"/>
                <a:gd name="T20" fmla="*/ 252 w 252"/>
                <a:gd name="T21" fmla="*/ 203 h 203"/>
                <a:gd name="T22" fmla="*/ 252 w 252"/>
                <a:gd name="T23" fmla="*/ 200 h 203"/>
                <a:gd name="T24" fmla="*/ 252 w 252"/>
                <a:gd name="T25" fmla="*/ 199 h 203"/>
                <a:gd name="T26" fmla="*/ 251 w 252"/>
                <a:gd name="T27" fmla="*/ 173 h 203"/>
                <a:gd name="T28" fmla="*/ 249 w 252"/>
                <a:gd name="T29" fmla="*/ 147 h 203"/>
                <a:gd name="T30" fmla="*/ 245 w 252"/>
                <a:gd name="T31" fmla="*/ 120 h 203"/>
                <a:gd name="T32" fmla="*/ 240 w 252"/>
                <a:gd name="T33" fmla="*/ 95 h 203"/>
                <a:gd name="T34" fmla="*/ 233 w 252"/>
                <a:gd name="T35" fmla="*/ 71 h 203"/>
                <a:gd name="T36" fmla="*/ 226 w 252"/>
                <a:gd name="T37" fmla="*/ 46 h 203"/>
                <a:gd name="T38" fmla="*/ 216 w 252"/>
                <a:gd name="T39" fmla="*/ 23 h 203"/>
                <a:gd name="T40" fmla="*/ 205 w 252"/>
                <a:gd name="T4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3">
                  <a:moveTo>
                    <a:pt x="205" y="0"/>
                  </a:moveTo>
                  <a:lnTo>
                    <a:pt x="0" y="0"/>
                  </a:lnTo>
                  <a:lnTo>
                    <a:pt x="6" y="24"/>
                  </a:lnTo>
                  <a:lnTo>
                    <a:pt x="12" y="50"/>
                  </a:lnTo>
                  <a:lnTo>
                    <a:pt x="16" y="75"/>
                  </a:lnTo>
                  <a:lnTo>
                    <a:pt x="20" y="100"/>
                  </a:lnTo>
                  <a:lnTo>
                    <a:pt x="23" y="126"/>
                  </a:lnTo>
                  <a:lnTo>
                    <a:pt x="24" y="151"/>
                  </a:lnTo>
                  <a:lnTo>
                    <a:pt x="24" y="176"/>
                  </a:lnTo>
                  <a:lnTo>
                    <a:pt x="24" y="203"/>
                  </a:lnTo>
                  <a:lnTo>
                    <a:pt x="252" y="203"/>
                  </a:lnTo>
                  <a:lnTo>
                    <a:pt x="252" y="200"/>
                  </a:lnTo>
                  <a:lnTo>
                    <a:pt x="252" y="199"/>
                  </a:lnTo>
                  <a:lnTo>
                    <a:pt x="251" y="173"/>
                  </a:lnTo>
                  <a:lnTo>
                    <a:pt x="249" y="147"/>
                  </a:lnTo>
                  <a:lnTo>
                    <a:pt x="245" y="120"/>
                  </a:lnTo>
                  <a:lnTo>
                    <a:pt x="240" y="95"/>
                  </a:lnTo>
                  <a:lnTo>
                    <a:pt x="233" y="71"/>
                  </a:lnTo>
                  <a:lnTo>
                    <a:pt x="226" y="46"/>
                  </a:lnTo>
                  <a:lnTo>
                    <a:pt x="216" y="23"/>
                  </a:lnTo>
                  <a:lnTo>
                    <a:pt x="20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613">
              <a:extLst>
                <a:ext uri="{FF2B5EF4-FFF2-40B4-BE49-F238E27FC236}">
                  <a16:creationId xmlns="" xmlns:a16="http://schemas.microsoft.com/office/drawing/2014/main" id="{E526A39F-50C5-4ED9-904E-A26B4E250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4963" y="5303838"/>
              <a:ext cx="95250" cy="58738"/>
            </a:xfrm>
            <a:custGeom>
              <a:avLst/>
              <a:gdLst>
                <a:gd name="T0" fmla="*/ 0 w 300"/>
                <a:gd name="T1" fmla="*/ 181 h 181"/>
                <a:gd name="T2" fmla="*/ 23 w 300"/>
                <a:gd name="T3" fmla="*/ 177 h 181"/>
                <a:gd name="T4" fmla="*/ 45 w 300"/>
                <a:gd name="T5" fmla="*/ 173 h 181"/>
                <a:gd name="T6" fmla="*/ 67 w 300"/>
                <a:gd name="T7" fmla="*/ 166 h 181"/>
                <a:gd name="T8" fmla="*/ 89 w 300"/>
                <a:gd name="T9" fmla="*/ 159 h 181"/>
                <a:gd name="T10" fmla="*/ 110 w 300"/>
                <a:gd name="T11" fmla="*/ 151 h 181"/>
                <a:gd name="T12" fmla="*/ 131 w 300"/>
                <a:gd name="T13" fmla="*/ 142 h 181"/>
                <a:gd name="T14" fmla="*/ 150 w 300"/>
                <a:gd name="T15" fmla="*/ 131 h 181"/>
                <a:gd name="T16" fmla="*/ 169 w 300"/>
                <a:gd name="T17" fmla="*/ 120 h 181"/>
                <a:gd name="T18" fmla="*/ 188 w 300"/>
                <a:gd name="T19" fmla="*/ 108 h 181"/>
                <a:gd name="T20" fmla="*/ 207 w 300"/>
                <a:gd name="T21" fmla="*/ 94 h 181"/>
                <a:gd name="T22" fmla="*/ 224 w 300"/>
                <a:gd name="T23" fmla="*/ 81 h 181"/>
                <a:gd name="T24" fmla="*/ 241 w 300"/>
                <a:gd name="T25" fmla="*/ 66 h 181"/>
                <a:gd name="T26" fmla="*/ 256 w 300"/>
                <a:gd name="T27" fmla="*/ 50 h 181"/>
                <a:gd name="T28" fmla="*/ 271 w 300"/>
                <a:gd name="T29" fmla="*/ 34 h 181"/>
                <a:gd name="T30" fmla="*/ 286 w 300"/>
                <a:gd name="T31" fmla="*/ 17 h 181"/>
                <a:gd name="T32" fmla="*/ 300 w 300"/>
                <a:gd name="T33" fmla="*/ 0 h 181"/>
                <a:gd name="T34" fmla="*/ 99 w 300"/>
                <a:gd name="T35" fmla="*/ 0 h 181"/>
                <a:gd name="T36" fmla="*/ 89 w 300"/>
                <a:gd name="T37" fmla="*/ 23 h 181"/>
                <a:gd name="T38" fmla="*/ 79 w 300"/>
                <a:gd name="T39" fmla="*/ 45 h 181"/>
                <a:gd name="T40" fmla="*/ 68 w 300"/>
                <a:gd name="T41" fmla="*/ 68 h 181"/>
                <a:gd name="T42" fmla="*/ 56 w 300"/>
                <a:gd name="T43" fmla="*/ 91 h 181"/>
                <a:gd name="T44" fmla="*/ 42 w 300"/>
                <a:gd name="T45" fmla="*/ 113 h 181"/>
                <a:gd name="T46" fmla="*/ 29 w 300"/>
                <a:gd name="T47" fmla="*/ 136 h 181"/>
                <a:gd name="T48" fmla="*/ 15 w 300"/>
                <a:gd name="T49" fmla="*/ 159 h 181"/>
                <a:gd name="T50" fmla="*/ 0 w 300"/>
                <a:gd name="T51" fmla="*/ 181 h 181"/>
                <a:gd name="T52" fmla="*/ 0 w 300"/>
                <a:gd name="T5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0" h="181">
                  <a:moveTo>
                    <a:pt x="0" y="181"/>
                  </a:moveTo>
                  <a:lnTo>
                    <a:pt x="23" y="177"/>
                  </a:lnTo>
                  <a:lnTo>
                    <a:pt x="45" y="173"/>
                  </a:lnTo>
                  <a:lnTo>
                    <a:pt x="67" y="166"/>
                  </a:lnTo>
                  <a:lnTo>
                    <a:pt x="89" y="159"/>
                  </a:lnTo>
                  <a:lnTo>
                    <a:pt x="110" y="151"/>
                  </a:lnTo>
                  <a:lnTo>
                    <a:pt x="131" y="142"/>
                  </a:lnTo>
                  <a:lnTo>
                    <a:pt x="150" y="131"/>
                  </a:lnTo>
                  <a:lnTo>
                    <a:pt x="169" y="120"/>
                  </a:lnTo>
                  <a:lnTo>
                    <a:pt x="188" y="108"/>
                  </a:lnTo>
                  <a:lnTo>
                    <a:pt x="207" y="94"/>
                  </a:lnTo>
                  <a:lnTo>
                    <a:pt x="224" y="81"/>
                  </a:lnTo>
                  <a:lnTo>
                    <a:pt x="241" y="66"/>
                  </a:lnTo>
                  <a:lnTo>
                    <a:pt x="256" y="50"/>
                  </a:lnTo>
                  <a:lnTo>
                    <a:pt x="271" y="34"/>
                  </a:lnTo>
                  <a:lnTo>
                    <a:pt x="286" y="17"/>
                  </a:lnTo>
                  <a:lnTo>
                    <a:pt x="300" y="0"/>
                  </a:lnTo>
                  <a:lnTo>
                    <a:pt x="99" y="0"/>
                  </a:lnTo>
                  <a:lnTo>
                    <a:pt x="89" y="23"/>
                  </a:lnTo>
                  <a:lnTo>
                    <a:pt x="79" y="45"/>
                  </a:lnTo>
                  <a:lnTo>
                    <a:pt x="68" y="68"/>
                  </a:lnTo>
                  <a:lnTo>
                    <a:pt x="56" y="91"/>
                  </a:lnTo>
                  <a:lnTo>
                    <a:pt x="42" y="113"/>
                  </a:lnTo>
                  <a:lnTo>
                    <a:pt x="29" y="136"/>
                  </a:lnTo>
                  <a:lnTo>
                    <a:pt x="15" y="159"/>
                  </a:lnTo>
                  <a:lnTo>
                    <a:pt x="0" y="181"/>
                  </a:lnTo>
                  <a:lnTo>
                    <a:pt x="0" y="1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614">
              <a:extLst>
                <a:ext uri="{FF2B5EF4-FFF2-40B4-BE49-F238E27FC236}">
                  <a16:creationId xmlns="" xmlns:a16="http://schemas.microsoft.com/office/drawing/2014/main" id="{FAE69804-9DAA-4CE8-9AF5-73EB0B5F7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8438" y="5303838"/>
              <a:ext cx="95250" cy="58738"/>
            </a:xfrm>
            <a:custGeom>
              <a:avLst/>
              <a:gdLst>
                <a:gd name="T0" fmla="*/ 0 w 299"/>
                <a:gd name="T1" fmla="*/ 0 h 181"/>
                <a:gd name="T2" fmla="*/ 14 w 299"/>
                <a:gd name="T3" fmla="*/ 17 h 181"/>
                <a:gd name="T4" fmla="*/ 28 w 299"/>
                <a:gd name="T5" fmla="*/ 34 h 181"/>
                <a:gd name="T6" fmla="*/ 43 w 299"/>
                <a:gd name="T7" fmla="*/ 50 h 181"/>
                <a:gd name="T8" fmla="*/ 59 w 299"/>
                <a:gd name="T9" fmla="*/ 66 h 181"/>
                <a:gd name="T10" fmla="*/ 76 w 299"/>
                <a:gd name="T11" fmla="*/ 81 h 181"/>
                <a:gd name="T12" fmla="*/ 93 w 299"/>
                <a:gd name="T13" fmla="*/ 95 h 181"/>
                <a:gd name="T14" fmla="*/ 112 w 299"/>
                <a:gd name="T15" fmla="*/ 108 h 181"/>
                <a:gd name="T16" fmla="*/ 130 w 299"/>
                <a:gd name="T17" fmla="*/ 121 h 181"/>
                <a:gd name="T18" fmla="*/ 149 w 299"/>
                <a:gd name="T19" fmla="*/ 132 h 181"/>
                <a:gd name="T20" fmla="*/ 169 w 299"/>
                <a:gd name="T21" fmla="*/ 142 h 181"/>
                <a:gd name="T22" fmla="*/ 190 w 299"/>
                <a:gd name="T23" fmla="*/ 152 h 181"/>
                <a:gd name="T24" fmla="*/ 211 w 299"/>
                <a:gd name="T25" fmla="*/ 159 h 181"/>
                <a:gd name="T26" fmla="*/ 232 w 299"/>
                <a:gd name="T27" fmla="*/ 167 h 181"/>
                <a:gd name="T28" fmla="*/ 254 w 299"/>
                <a:gd name="T29" fmla="*/ 173 h 181"/>
                <a:gd name="T30" fmla="*/ 276 w 299"/>
                <a:gd name="T31" fmla="*/ 178 h 181"/>
                <a:gd name="T32" fmla="*/ 299 w 299"/>
                <a:gd name="T33" fmla="*/ 181 h 181"/>
                <a:gd name="T34" fmla="*/ 283 w 299"/>
                <a:gd name="T35" fmla="*/ 159 h 181"/>
                <a:gd name="T36" fmla="*/ 269 w 299"/>
                <a:gd name="T37" fmla="*/ 136 h 181"/>
                <a:gd name="T38" fmla="*/ 256 w 299"/>
                <a:gd name="T39" fmla="*/ 113 h 181"/>
                <a:gd name="T40" fmla="*/ 243 w 299"/>
                <a:gd name="T41" fmla="*/ 91 h 181"/>
                <a:gd name="T42" fmla="*/ 231 w 299"/>
                <a:gd name="T43" fmla="*/ 68 h 181"/>
                <a:gd name="T44" fmla="*/ 220 w 299"/>
                <a:gd name="T45" fmla="*/ 45 h 181"/>
                <a:gd name="T46" fmla="*/ 210 w 299"/>
                <a:gd name="T47" fmla="*/ 23 h 181"/>
                <a:gd name="T48" fmla="*/ 200 w 299"/>
                <a:gd name="T49" fmla="*/ 0 h 181"/>
                <a:gd name="T50" fmla="*/ 0 w 299"/>
                <a:gd name="T51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9" h="181">
                  <a:moveTo>
                    <a:pt x="0" y="0"/>
                  </a:moveTo>
                  <a:lnTo>
                    <a:pt x="14" y="17"/>
                  </a:lnTo>
                  <a:lnTo>
                    <a:pt x="28" y="34"/>
                  </a:lnTo>
                  <a:lnTo>
                    <a:pt x="43" y="50"/>
                  </a:lnTo>
                  <a:lnTo>
                    <a:pt x="59" y="66"/>
                  </a:lnTo>
                  <a:lnTo>
                    <a:pt x="76" y="81"/>
                  </a:lnTo>
                  <a:lnTo>
                    <a:pt x="93" y="95"/>
                  </a:lnTo>
                  <a:lnTo>
                    <a:pt x="112" y="108"/>
                  </a:lnTo>
                  <a:lnTo>
                    <a:pt x="130" y="121"/>
                  </a:lnTo>
                  <a:lnTo>
                    <a:pt x="149" y="132"/>
                  </a:lnTo>
                  <a:lnTo>
                    <a:pt x="169" y="142"/>
                  </a:lnTo>
                  <a:lnTo>
                    <a:pt x="190" y="152"/>
                  </a:lnTo>
                  <a:lnTo>
                    <a:pt x="211" y="159"/>
                  </a:lnTo>
                  <a:lnTo>
                    <a:pt x="232" y="167"/>
                  </a:lnTo>
                  <a:lnTo>
                    <a:pt x="254" y="173"/>
                  </a:lnTo>
                  <a:lnTo>
                    <a:pt x="276" y="178"/>
                  </a:lnTo>
                  <a:lnTo>
                    <a:pt x="299" y="181"/>
                  </a:lnTo>
                  <a:lnTo>
                    <a:pt x="283" y="159"/>
                  </a:lnTo>
                  <a:lnTo>
                    <a:pt x="269" y="136"/>
                  </a:lnTo>
                  <a:lnTo>
                    <a:pt x="256" y="113"/>
                  </a:lnTo>
                  <a:lnTo>
                    <a:pt x="243" y="91"/>
                  </a:lnTo>
                  <a:lnTo>
                    <a:pt x="231" y="68"/>
                  </a:lnTo>
                  <a:lnTo>
                    <a:pt x="220" y="45"/>
                  </a:lnTo>
                  <a:lnTo>
                    <a:pt x="210" y="23"/>
                  </a:lnTo>
                  <a:lnTo>
                    <a:pt x="2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615">
              <a:extLst>
                <a:ext uri="{FF2B5EF4-FFF2-40B4-BE49-F238E27FC236}">
                  <a16:creationId xmlns="" xmlns:a16="http://schemas.microsoft.com/office/drawing/2014/main" id="{717FC7D8-4172-41FA-B86F-BC8C813DE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450" y="5230813"/>
              <a:ext cx="87313" cy="63500"/>
            </a:xfrm>
            <a:custGeom>
              <a:avLst/>
              <a:gdLst>
                <a:gd name="T0" fmla="*/ 229 w 275"/>
                <a:gd name="T1" fmla="*/ 0 h 202"/>
                <a:gd name="T2" fmla="*/ 0 w 275"/>
                <a:gd name="T3" fmla="*/ 0 h 202"/>
                <a:gd name="T4" fmla="*/ 4 w 275"/>
                <a:gd name="T5" fmla="*/ 28 h 202"/>
                <a:gd name="T6" fmla="*/ 9 w 275"/>
                <a:gd name="T7" fmla="*/ 54 h 202"/>
                <a:gd name="T8" fmla="*/ 15 w 275"/>
                <a:gd name="T9" fmla="*/ 81 h 202"/>
                <a:gd name="T10" fmla="*/ 22 w 275"/>
                <a:gd name="T11" fmla="*/ 106 h 202"/>
                <a:gd name="T12" fmla="*/ 32 w 275"/>
                <a:gd name="T13" fmla="*/ 131 h 202"/>
                <a:gd name="T14" fmla="*/ 42 w 275"/>
                <a:gd name="T15" fmla="*/ 156 h 202"/>
                <a:gd name="T16" fmla="*/ 54 w 275"/>
                <a:gd name="T17" fmla="*/ 180 h 202"/>
                <a:gd name="T18" fmla="*/ 68 w 275"/>
                <a:gd name="T19" fmla="*/ 202 h 202"/>
                <a:gd name="T20" fmla="*/ 275 w 275"/>
                <a:gd name="T21" fmla="*/ 202 h 202"/>
                <a:gd name="T22" fmla="*/ 266 w 275"/>
                <a:gd name="T23" fmla="*/ 177 h 202"/>
                <a:gd name="T24" fmla="*/ 258 w 275"/>
                <a:gd name="T25" fmla="*/ 151 h 202"/>
                <a:gd name="T26" fmla="*/ 250 w 275"/>
                <a:gd name="T27" fmla="*/ 126 h 202"/>
                <a:gd name="T28" fmla="*/ 245 w 275"/>
                <a:gd name="T29" fmla="*/ 101 h 202"/>
                <a:gd name="T30" fmla="*/ 239 w 275"/>
                <a:gd name="T31" fmla="*/ 75 h 202"/>
                <a:gd name="T32" fmla="*/ 235 w 275"/>
                <a:gd name="T33" fmla="*/ 51 h 202"/>
                <a:gd name="T34" fmla="*/ 232 w 275"/>
                <a:gd name="T35" fmla="*/ 26 h 202"/>
                <a:gd name="T36" fmla="*/ 229 w 275"/>
                <a:gd name="T3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5" h="202">
                  <a:moveTo>
                    <a:pt x="229" y="0"/>
                  </a:moveTo>
                  <a:lnTo>
                    <a:pt x="0" y="0"/>
                  </a:lnTo>
                  <a:lnTo>
                    <a:pt x="4" y="28"/>
                  </a:lnTo>
                  <a:lnTo>
                    <a:pt x="9" y="54"/>
                  </a:lnTo>
                  <a:lnTo>
                    <a:pt x="15" y="81"/>
                  </a:lnTo>
                  <a:lnTo>
                    <a:pt x="22" y="106"/>
                  </a:lnTo>
                  <a:lnTo>
                    <a:pt x="32" y="131"/>
                  </a:lnTo>
                  <a:lnTo>
                    <a:pt x="42" y="156"/>
                  </a:lnTo>
                  <a:lnTo>
                    <a:pt x="54" y="180"/>
                  </a:lnTo>
                  <a:lnTo>
                    <a:pt x="68" y="202"/>
                  </a:lnTo>
                  <a:lnTo>
                    <a:pt x="275" y="202"/>
                  </a:lnTo>
                  <a:lnTo>
                    <a:pt x="266" y="177"/>
                  </a:lnTo>
                  <a:lnTo>
                    <a:pt x="258" y="151"/>
                  </a:lnTo>
                  <a:lnTo>
                    <a:pt x="250" y="126"/>
                  </a:lnTo>
                  <a:lnTo>
                    <a:pt x="245" y="101"/>
                  </a:lnTo>
                  <a:lnTo>
                    <a:pt x="239" y="75"/>
                  </a:lnTo>
                  <a:lnTo>
                    <a:pt x="235" y="51"/>
                  </a:lnTo>
                  <a:lnTo>
                    <a:pt x="232" y="26"/>
                  </a:lnTo>
                  <a:lnTo>
                    <a:pt x="2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616">
              <a:extLst>
                <a:ext uri="{FF2B5EF4-FFF2-40B4-BE49-F238E27FC236}">
                  <a16:creationId xmlns="" xmlns:a16="http://schemas.microsoft.com/office/drawing/2014/main" id="{CA4E7976-39DB-4421-8989-56C534996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1450" y="5156200"/>
              <a:ext cx="79375" cy="65088"/>
            </a:xfrm>
            <a:custGeom>
              <a:avLst/>
              <a:gdLst>
                <a:gd name="T0" fmla="*/ 252 w 252"/>
                <a:gd name="T1" fmla="*/ 0 h 203"/>
                <a:gd name="T2" fmla="*/ 42 w 252"/>
                <a:gd name="T3" fmla="*/ 0 h 203"/>
                <a:gd name="T4" fmla="*/ 33 w 252"/>
                <a:gd name="T5" fmla="*/ 22 h 203"/>
                <a:gd name="T6" fmla="*/ 25 w 252"/>
                <a:gd name="T7" fmla="*/ 44 h 203"/>
                <a:gd name="T8" fmla="*/ 17 w 252"/>
                <a:gd name="T9" fmla="*/ 67 h 203"/>
                <a:gd name="T10" fmla="*/ 11 w 252"/>
                <a:gd name="T11" fmla="*/ 91 h 203"/>
                <a:gd name="T12" fmla="*/ 6 w 252"/>
                <a:gd name="T13" fmla="*/ 116 h 203"/>
                <a:gd name="T14" fmla="*/ 3 w 252"/>
                <a:gd name="T15" fmla="*/ 140 h 203"/>
                <a:gd name="T16" fmla="*/ 0 w 252"/>
                <a:gd name="T17" fmla="*/ 165 h 203"/>
                <a:gd name="T18" fmla="*/ 0 w 252"/>
                <a:gd name="T19" fmla="*/ 192 h 203"/>
                <a:gd name="T20" fmla="*/ 0 w 252"/>
                <a:gd name="T21" fmla="*/ 197 h 203"/>
                <a:gd name="T22" fmla="*/ 0 w 252"/>
                <a:gd name="T23" fmla="*/ 203 h 203"/>
                <a:gd name="T24" fmla="*/ 228 w 252"/>
                <a:gd name="T25" fmla="*/ 203 h 203"/>
                <a:gd name="T26" fmla="*/ 228 w 252"/>
                <a:gd name="T27" fmla="*/ 176 h 203"/>
                <a:gd name="T28" fmla="*/ 228 w 252"/>
                <a:gd name="T29" fmla="*/ 151 h 203"/>
                <a:gd name="T30" fmla="*/ 229 w 252"/>
                <a:gd name="T31" fmla="*/ 126 h 203"/>
                <a:gd name="T32" fmla="*/ 233 w 252"/>
                <a:gd name="T33" fmla="*/ 100 h 203"/>
                <a:gd name="T34" fmla="*/ 236 w 252"/>
                <a:gd name="T35" fmla="*/ 75 h 203"/>
                <a:gd name="T36" fmla="*/ 240 w 252"/>
                <a:gd name="T37" fmla="*/ 50 h 203"/>
                <a:gd name="T38" fmla="*/ 246 w 252"/>
                <a:gd name="T39" fmla="*/ 24 h 203"/>
                <a:gd name="T40" fmla="*/ 252 w 252"/>
                <a:gd name="T41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2" h="203">
                  <a:moveTo>
                    <a:pt x="252" y="0"/>
                  </a:moveTo>
                  <a:lnTo>
                    <a:pt x="42" y="0"/>
                  </a:lnTo>
                  <a:lnTo>
                    <a:pt x="33" y="22"/>
                  </a:lnTo>
                  <a:lnTo>
                    <a:pt x="25" y="44"/>
                  </a:lnTo>
                  <a:lnTo>
                    <a:pt x="17" y="67"/>
                  </a:lnTo>
                  <a:lnTo>
                    <a:pt x="11" y="91"/>
                  </a:lnTo>
                  <a:lnTo>
                    <a:pt x="6" y="116"/>
                  </a:lnTo>
                  <a:lnTo>
                    <a:pt x="3" y="140"/>
                  </a:lnTo>
                  <a:lnTo>
                    <a:pt x="0" y="165"/>
                  </a:lnTo>
                  <a:lnTo>
                    <a:pt x="0" y="192"/>
                  </a:lnTo>
                  <a:lnTo>
                    <a:pt x="0" y="197"/>
                  </a:lnTo>
                  <a:lnTo>
                    <a:pt x="0" y="203"/>
                  </a:lnTo>
                  <a:lnTo>
                    <a:pt x="228" y="203"/>
                  </a:lnTo>
                  <a:lnTo>
                    <a:pt x="228" y="176"/>
                  </a:lnTo>
                  <a:lnTo>
                    <a:pt x="228" y="151"/>
                  </a:lnTo>
                  <a:lnTo>
                    <a:pt x="229" y="126"/>
                  </a:lnTo>
                  <a:lnTo>
                    <a:pt x="233" y="100"/>
                  </a:lnTo>
                  <a:lnTo>
                    <a:pt x="236" y="75"/>
                  </a:lnTo>
                  <a:lnTo>
                    <a:pt x="240" y="50"/>
                  </a:lnTo>
                  <a:lnTo>
                    <a:pt x="246" y="24"/>
                  </a:lnTo>
                  <a:lnTo>
                    <a:pt x="2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2617">
              <a:extLst>
                <a:ext uri="{FF2B5EF4-FFF2-40B4-BE49-F238E27FC236}">
                  <a16:creationId xmlns="" xmlns:a16="http://schemas.microsoft.com/office/drawing/2014/main" id="{84E6A0AD-04E7-42D4-8915-9A5D0D039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0" y="5080000"/>
              <a:ext cx="101600" cy="66675"/>
            </a:xfrm>
            <a:custGeom>
              <a:avLst/>
              <a:gdLst>
                <a:gd name="T0" fmla="*/ 321 w 321"/>
                <a:gd name="T1" fmla="*/ 0 h 214"/>
                <a:gd name="T2" fmla="*/ 295 w 321"/>
                <a:gd name="T3" fmla="*/ 4 h 214"/>
                <a:gd name="T4" fmla="*/ 269 w 321"/>
                <a:gd name="T5" fmla="*/ 10 h 214"/>
                <a:gd name="T6" fmla="*/ 245 w 321"/>
                <a:gd name="T7" fmla="*/ 17 h 214"/>
                <a:gd name="T8" fmla="*/ 221 w 321"/>
                <a:gd name="T9" fmla="*/ 26 h 214"/>
                <a:gd name="T10" fmla="*/ 198 w 321"/>
                <a:gd name="T11" fmla="*/ 36 h 214"/>
                <a:gd name="T12" fmla="*/ 175 w 321"/>
                <a:gd name="T13" fmla="*/ 46 h 214"/>
                <a:gd name="T14" fmla="*/ 153 w 321"/>
                <a:gd name="T15" fmla="*/ 59 h 214"/>
                <a:gd name="T16" fmla="*/ 132 w 321"/>
                <a:gd name="T17" fmla="*/ 72 h 214"/>
                <a:gd name="T18" fmla="*/ 112 w 321"/>
                <a:gd name="T19" fmla="*/ 87 h 214"/>
                <a:gd name="T20" fmla="*/ 93 w 321"/>
                <a:gd name="T21" fmla="*/ 102 h 214"/>
                <a:gd name="T22" fmla="*/ 75 w 321"/>
                <a:gd name="T23" fmla="*/ 119 h 214"/>
                <a:gd name="T24" fmla="*/ 58 w 321"/>
                <a:gd name="T25" fmla="*/ 135 h 214"/>
                <a:gd name="T26" fmla="*/ 42 w 321"/>
                <a:gd name="T27" fmla="*/ 154 h 214"/>
                <a:gd name="T28" fmla="*/ 26 w 321"/>
                <a:gd name="T29" fmla="*/ 174 h 214"/>
                <a:gd name="T30" fmla="*/ 12 w 321"/>
                <a:gd name="T31" fmla="*/ 193 h 214"/>
                <a:gd name="T32" fmla="*/ 0 w 321"/>
                <a:gd name="T33" fmla="*/ 214 h 214"/>
                <a:gd name="T34" fmla="*/ 202 w 321"/>
                <a:gd name="T35" fmla="*/ 214 h 214"/>
                <a:gd name="T36" fmla="*/ 213 w 321"/>
                <a:gd name="T37" fmla="*/ 186 h 214"/>
                <a:gd name="T38" fmla="*/ 224 w 321"/>
                <a:gd name="T39" fmla="*/ 158 h 214"/>
                <a:gd name="T40" fmla="*/ 238 w 321"/>
                <a:gd name="T41" fmla="*/ 131 h 214"/>
                <a:gd name="T42" fmla="*/ 251 w 321"/>
                <a:gd name="T43" fmla="*/ 104 h 214"/>
                <a:gd name="T44" fmla="*/ 266 w 321"/>
                <a:gd name="T45" fmla="*/ 77 h 214"/>
                <a:gd name="T46" fmla="*/ 284 w 321"/>
                <a:gd name="T47" fmla="*/ 50 h 214"/>
                <a:gd name="T48" fmla="*/ 301 w 321"/>
                <a:gd name="T49" fmla="*/ 25 h 214"/>
                <a:gd name="T50" fmla="*/ 321 w 321"/>
                <a:gd name="T51" fmla="*/ 0 h 214"/>
                <a:gd name="T52" fmla="*/ 321 w 321"/>
                <a:gd name="T53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214">
                  <a:moveTo>
                    <a:pt x="321" y="0"/>
                  </a:moveTo>
                  <a:lnTo>
                    <a:pt x="295" y="4"/>
                  </a:lnTo>
                  <a:lnTo>
                    <a:pt x="269" y="10"/>
                  </a:lnTo>
                  <a:lnTo>
                    <a:pt x="245" y="17"/>
                  </a:lnTo>
                  <a:lnTo>
                    <a:pt x="221" y="26"/>
                  </a:lnTo>
                  <a:lnTo>
                    <a:pt x="198" y="36"/>
                  </a:lnTo>
                  <a:lnTo>
                    <a:pt x="175" y="46"/>
                  </a:lnTo>
                  <a:lnTo>
                    <a:pt x="153" y="59"/>
                  </a:lnTo>
                  <a:lnTo>
                    <a:pt x="132" y="72"/>
                  </a:lnTo>
                  <a:lnTo>
                    <a:pt x="112" y="87"/>
                  </a:lnTo>
                  <a:lnTo>
                    <a:pt x="93" y="102"/>
                  </a:lnTo>
                  <a:lnTo>
                    <a:pt x="75" y="119"/>
                  </a:lnTo>
                  <a:lnTo>
                    <a:pt x="58" y="135"/>
                  </a:lnTo>
                  <a:lnTo>
                    <a:pt x="42" y="154"/>
                  </a:lnTo>
                  <a:lnTo>
                    <a:pt x="26" y="174"/>
                  </a:lnTo>
                  <a:lnTo>
                    <a:pt x="12" y="193"/>
                  </a:lnTo>
                  <a:lnTo>
                    <a:pt x="0" y="214"/>
                  </a:lnTo>
                  <a:lnTo>
                    <a:pt x="202" y="214"/>
                  </a:lnTo>
                  <a:lnTo>
                    <a:pt x="213" y="186"/>
                  </a:lnTo>
                  <a:lnTo>
                    <a:pt x="224" y="158"/>
                  </a:lnTo>
                  <a:lnTo>
                    <a:pt x="238" y="131"/>
                  </a:lnTo>
                  <a:lnTo>
                    <a:pt x="251" y="104"/>
                  </a:lnTo>
                  <a:lnTo>
                    <a:pt x="266" y="77"/>
                  </a:lnTo>
                  <a:lnTo>
                    <a:pt x="284" y="50"/>
                  </a:lnTo>
                  <a:lnTo>
                    <a:pt x="301" y="25"/>
                  </a:lnTo>
                  <a:lnTo>
                    <a:pt x="321" y="0"/>
                  </a:lnTo>
                  <a:lnTo>
                    <a:pt x="3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043014" y="3630282"/>
            <a:ext cx="3709837" cy="19732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543415" y="3661497"/>
            <a:ext cx="2607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Воспитываем вместе»</a:t>
            </a:r>
            <a:endParaRPr lang="ru-RU" b="1" dirty="0"/>
          </a:p>
        </p:txBody>
      </p:sp>
      <p:pic>
        <p:nvPicPr>
          <p:cNvPr id="1026" name="Picture 2" descr="https://kartinkin.net/uploads/posts/2022-03/thumbs/1648077247_50-kartinkin-net-p-kartinki-chelovechek-dlya-prezentatsii-5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138" y="4181967"/>
            <a:ext cx="2523751" cy="15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ealerveta.ru/wp-content/uploads/2017/03/kisspng-customer-service-call-centre-technical-support-hel-paperclip-5b4bee65f09133.4653920715317028859854-1140x5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17" b="98136" l="10000" r="90000">
                        <a14:foregroundMark x1="29123" y1="14407" x2="36228" y2="7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74" t="5878" r="29982" b="576"/>
          <a:stretch/>
        </p:blipFill>
        <p:spPr bwMode="auto">
          <a:xfrm>
            <a:off x="2466685" y="1938051"/>
            <a:ext cx="928572" cy="96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news.bitcoin.com/wp-content/uploads/2017/12/team_high_five_1600_clr_266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0633" y="1902822"/>
            <a:ext cx="1044000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quizizz.com/_media/quizzes/4e70e809-2b6b-44c9-b335-64a8172c18d4_900_90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24" b="96947" l="3800" r="9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62" t="6318" b="5220"/>
          <a:stretch/>
        </p:blipFill>
        <p:spPr bwMode="auto">
          <a:xfrm>
            <a:off x="8610600" y="1749551"/>
            <a:ext cx="954723" cy="9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12" descr="https://coolsen.ru/wp-content/uploads/2021/11/122-20211129_181303-1024x604.png"/>
          <p:cNvSpPr>
            <a:spLocks noChangeAspect="1" noChangeArrowheads="1"/>
          </p:cNvSpPr>
          <p:nvPr/>
        </p:nvSpPr>
        <p:spPr bwMode="auto">
          <a:xfrm>
            <a:off x="351598" y="9829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e7.pngegg.com/pngimages/524/528/png-clipart-teamwork-animated-film-team-freedom-child-buildi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89974" l="10000" r="90000">
                        <a14:foregroundMark x1="85000" y1="51432" x2="83000" y2="45964"/>
                        <a14:foregroundMark x1="72444" y1="34375" x2="81444" y2="43750"/>
                        <a14:foregroundMark x1="71111" y1="31771" x2="75222" y2="35417"/>
                        <a14:foregroundMark x1="71556" y1="29557" x2="74556" y2="32682"/>
                        <a14:foregroundMark x1="71444" y1="28516" x2="71444" y2="2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9604" y="4271799"/>
            <a:ext cx="1223723" cy="10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anobrabotka77.ru/uploads/s/z/t/x/ztxnybrz9nj2/img/full_B3O9Km7Z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4390" b="94376" l="5700" r="94800">
                        <a14:foregroundMark x1="10000" y1="53909" x2="50700" y2="20988"/>
                        <a14:foregroundMark x1="88800" y1="54870" x2="79600" y2="46091"/>
                        <a14:foregroundMark x1="17500" y1="88752" x2="16600" y2="55556"/>
                        <a14:foregroundMark x1="71800" y1="23868" x2="76100" y2="16461"/>
                        <a14:foregroundMark x1="73000" y1="12346" x2="77900" y2="22497"/>
                        <a14:foregroundMark x1="51000" y1="20988" x2="82200" y2="44582"/>
                        <a14:foregroundMark x1="73600" y1="26063" x2="72600" y2="22222"/>
                        <a14:foregroundMark x1="83000" y1="49383" x2="82500" y2="82167"/>
                        <a14:foregroundMark x1="75100" y1="26612" x2="77500" y2="24417"/>
                        <a14:foregroundMark x1="73500" y1="12620" x2="71900" y2="8093"/>
                        <a14:foregroundMark x1="44300" y1="41838" x2="46300" y2="65844"/>
                        <a14:foregroundMark x1="42100" y1="38409" x2="46400" y2="37586"/>
                        <a14:foregroundMark x1="43900" y1="37037" x2="46700" y2="37997"/>
                        <a14:foregroundMark x1="57600" y1="46502" x2="60600" y2="69273"/>
                        <a14:foregroundMark x1="62800" y1="88340" x2="61200" y2="83128"/>
                        <a14:foregroundMark x1="69000" y1="87380" x2="68000" y2="84088"/>
                        <a14:foregroundMark x1="73200" y1="88066" x2="71800" y2="84225"/>
                        <a14:foregroundMark x1="29200" y1="86145" x2="30900" y2="55693"/>
                        <a14:foregroundMark x1="33600" y1="87791" x2="31900" y2="88340"/>
                        <a14:backgroundMark x1="66000" y1="83265" x2="66100" y2="89986"/>
                        <a14:backgroundMark x1="28900" y1="89438" x2="27900" y2="87106"/>
                        <a14:backgroundMark x1="30800" y1="83539" x2="30700" y2="81619"/>
                        <a14:backgroundMark x1="69700" y1="86145" x2="70600" y2="82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475" y="4174698"/>
            <a:ext cx="1539400" cy="11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111375" y="151550"/>
            <a:ext cx="12062183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Создание условий для максимального удовлетворения запросов родителей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573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0036" y="5545140"/>
            <a:ext cx="9144000" cy="914154"/>
          </a:xfrm>
        </p:spPr>
        <p:txBody>
          <a:bodyPr>
            <a:normAutofit fontScale="92500" lnSpcReduction="10000"/>
          </a:bodyPr>
          <a:lstStyle/>
          <a:p>
            <a:r>
              <a:rPr lang="ru-RU" sz="7200" dirty="0"/>
              <a:t>з</a:t>
            </a:r>
            <a:r>
              <a:rPr lang="ru-RU" sz="7200" dirty="0" smtClean="0"/>
              <a:t>а внимание!</a:t>
            </a:r>
            <a:endParaRPr lang="ru-RU" sz="7200" dirty="0"/>
          </a:p>
        </p:txBody>
      </p:sp>
      <p:sp>
        <p:nvSpPr>
          <p:cNvPr id="5" name="Right Triangle 3">
            <a:extLst>
              <a:ext uri="{FF2B5EF4-FFF2-40B4-BE49-F238E27FC236}">
                <a16:creationId xmlns="" xmlns:a16="http://schemas.microsoft.com/office/drawing/2014/main" id="{7141D334-8434-4AF3-8014-473FA6D366EC}"/>
              </a:ext>
            </a:extLst>
          </p:cNvPr>
          <p:cNvSpPr/>
          <p:nvPr/>
        </p:nvSpPr>
        <p:spPr>
          <a:xfrm rot="16200000" flipH="1">
            <a:off x="5338916" y="0"/>
            <a:ext cx="6853083" cy="685308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4FAA3927-C37E-494D-8BDF-527955E5174E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kartinkin.net/uploads/posts/2022-03/1648077247_50-kartinkin-net-p-kartinki-chelovechek-dlya-prezentatsii-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5443" y="1239631"/>
            <a:ext cx="7647530" cy="47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1086" y="478094"/>
            <a:ext cx="8385546" cy="942254"/>
          </a:xfrm>
        </p:spPr>
        <p:txBody>
          <a:bodyPr/>
          <a:lstStyle/>
          <a:p>
            <a:r>
              <a:rPr lang="ru-RU" b="1" dirty="0" smtClean="0"/>
              <a:t>Благодарим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9183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849746" y="323814"/>
            <a:ext cx="11221823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3200" b="1" dirty="0" smtClean="0">
                <a:latin typeface="+mj-lt"/>
              </a:rPr>
              <a:t>Приоритетные направления деятельности МБДОУ №6</a:t>
            </a:r>
            <a:endParaRPr lang="en-US" sz="3200" b="1" dirty="0">
              <a:latin typeface="+mj-lt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163E2F68-FAAD-4B9C-AA3E-5D2EEC51B29B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0952245" y="4170295"/>
            <a:ext cx="1239754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F60862BA-9008-433E-B10B-B6FD8FAA5D54}"/>
              </a:ext>
            </a:extLst>
          </p:cNvPr>
          <p:cNvCxnSpPr>
            <a:cxnSpLocks/>
          </p:cNvCxnSpPr>
          <p:nvPr/>
        </p:nvCxnSpPr>
        <p:spPr>
          <a:xfrm>
            <a:off x="0" y="2428969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1783288" y="3916065"/>
            <a:ext cx="3787798" cy="2911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C284BAC7-3F58-4AB3-82DB-EF4A8638B49D}"/>
              </a:ext>
            </a:extLst>
          </p:cNvPr>
          <p:cNvSpPr/>
          <p:nvPr/>
        </p:nvSpPr>
        <p:spPr>
          <a:xfrm rot="5400000">
            <a:off x="4689399" y="1024568"/>
            <a:ext cx="2902959" cy="2590470"/>
          </a:xfrm>
          <a:prstGeom prst="hexagon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516170" y="990174"/>
            <a:ext cx="3787798" cy="287758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14A31980-B7C1-4F5C-98A5-A737A70C0F1E}"/>
              </a:ext>
            </a:extLst>
          </p:cNvPr>
          <p:cNvSpPr/>
          <p:nvPr/>
        </p:nvSpPr>
        <p:spPr>
          <a:xfrm rot="5400000">
            <a:off x="4879423" y="1184877"/>
            <a:ext cx="2488570" cy="2272147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FFCF660-37B8-45A0-9C79-E1A032B692ED}"/>
              </a:ext>
            </a:extLst>
          </p:cNvPr>
          <p:cNvSpPr txBox="1"/>
          <p:nvPr/>
        </p:nvSpPr>
        <p:spPr>
          <a:xfrm>
            <a:off x="5052292" y="1530419"/>
            <a:ext cx="2082652" cy="172354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800" b="1" dirty="0" smtClean="0"/>
              <a:t>Охрана </a:t>
            </a:r>
            <a:r>
              <a:rPr lang="ru-RU" sz="2800" b="1" dirty="0"/>
              <a:t>жизни и </a:t>
            </a:r>
            <a:r>
              <a:rPr lang="ru-RU" sz="2800" b="1" dirty="0" smtClean="0"/>
              <a:t>укрепление здоровья </a:t>
            </a:r>
            <a:r>
              <a:rPr lang="ru-RU" sz="2800" b="1" dirty="0"/>
              <a:t>детей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19B0DBA-C95B-4473-832D-D2F875FEE51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1432525" y="2428969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44C9C0B-067D-4F3A-9315-805779B7F0D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07030" y="4659015"/>
            <a:ext cx="1376258" cy="7127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6" r="11809"/>
          <a:stretch>
            <a:fillRect/>
          </a:stretch>
        </p:blipFill>
        <p:spPr bwMode="auto">
          <a:xfrm>
            <a:off x="1972301" y="3968749"/>
            <a:ext cx="3397881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https://sun9-84.userapi.com/s/v1/ig2/ZTDeGxBDOMz9_Icn5J1V0Yj1qHreWJMBP7C9GggsgDff-v-uuc2yCVyZi3avPtgayC8nDNYzAimY-We0g85oizgH.jpg?size=1280x960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10701"/>
            <a:ext cx="3477098" cy="260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6130359" y="3932958"/>
            <a:ext cx="3787798" cy="287758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63" r="7155" b="22014"/>
          <a:stretch>
            <a:fillRect/>
          </a:stretch>
        </p:blipFill>
        <p:spPr bwMode="auto">
          <a:xfrm>
            <a:off x="6258477" y="4016341"/>
            <a:ext cx="3479997" cy="270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7871297" y="907136"/>
            <a:ext cx="3787798" cy="2911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2" descr="C:\Users\Наталья\Desktop\Новая папка\DSC011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66" t="31050" r="18266" b="7082"/>
          <a:stretch>
            <a:fillRect/>
          </a:stretch>
        </p:blipFill>
        <p:spPr>
          <a:xfrm>
            <a:off x="7971689" y="1042202"/>
            <a:ext cx="3590342" cy="2676322"/>
          </a:xfrm>
          <a:prstGeom prst="rect">
            <a:avLst/>
          </a:prstGeom>
        </p:spPr>
      </p:pic>
      <p:pic>
        <p:nvPicPr>
          <p:cNvPr id="3074" name="Picture 2" descr="https://catherineasquithgallery.com/uploads/posts/2021-02/thumbs/1613545927_8-p-belii-chelovechek-dlya-prezentatsii-prozra-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1266" y="4569153"/>
            <a:ext cx="2152321" cy="215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artinkin.net/uploads/posts/2022-02/thumbs/1645089009_32-kartinkin-net-p-kartinki-na-prozrachnom-fone-dlya-prezenta-3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0630" y="4502872"/>
            <a:ext cx="2036040" cy="203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64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849747" y="323814"/>
            <a:ext cx="1037243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Функционируют</a:t>
            </a:r>
            <a:endParaRPr lang="en-US" sz="3200" b="1" dirty="0">
              <a:latin typeface="+mj-lt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163E2F68-FAAD-4B9C-AA3E-5D2EEC51B29B}"/>
              </a:ext>
            </a:extLst>
          </p:cNvPr>
          <p:cNvCxnSpPr>
            <a:cxnSpLocks/>
          </p:cNvCxnSpPr>
          <p:nvPr/>
        </p:nvCxnSpPr>
        <p:spPr>
          <a:xfrm>
            <a:off x="10952245" y="4170295"/>
            <a:ext cx="1239754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F60862BA-9008-433E-B10B-B6FD8FAA5D54}"/>
              </a:ext>
            </a:extLst>
          </p:cNvPr>
          <p:cNvCxnSpPr>
            <a:cxnSpLocks/>
          </p:cNvCxnSpPr>
          <p:nvPr/>
        </p:nvCxnSpPr>
        <p:spPr>
          <a:xfrm>
            <a:off x="0" y="2428969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493175" y="3810096"/>
            <a:ext cx="3787798" cy="2911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493175" y="696314"/>
            <a:ext cx="3787798" cy="287758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19B0DBA-C95B-4473-832D-D2F875FEE51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1432525" y="2428969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44C9C0B-067D-4F3A-9315-805779B7F0D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07030" y="4659015"/>
            <a:ext cx="1376258" cy="7127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8010713" y="3799992"/>
            <a:ext cx="3787798" cy="287758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8010713" y="766384"/>
            <a:ext cx="3787798" cy="2911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5" descr="DSC001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326" y="855209"/>
            <a:ext cx="3413495" cy="255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DSC00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5108" y="925519"/>
            <a:ext cx="3519008" cy="263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DSC0015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653" b="12807"/>
          <a:stretch/>
        </p:blipFill>
        <p:spPr bwMode="auto">
          <a:xfrm>
            <a:off x="657022" y="3945856"/>
            <a:ext cx="1467326" cy="138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 rot="5400000">
            <a:off x="3599286" y="1788961"/>
            <a:ext cx="5061525" cy="349713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Пользователь\Desktop\уч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22"/>
          <a:stretch/>
        </p:blipFill>
        <p:spPr bwMode="auto">
          <a:xfrm>
            <a:off x="8113345" y="3895544"/>
            <a:ext cx="1791267" cy="118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уч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48"/>
          <a:stretch/>
        </p:blipFill>
        <p:spPr bwMode="auto">
          <a:xfrm>
            <a:off x="6035965" y="4113826"/>
            <a:ext cx="1693432" cy="109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уч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30"/>
          <a:stretch/>
        </p:blipFill>
        <p:spPr bwMode="auto">
          <a:xfrm>
            <a:off x="4553395" y="3970345"/>
            <a:ext cx="1214410" cy="140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Пользователь\Desktop\уч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9"/>
          <a:stretch/>
        </p:blipFill>
        <p:spPr bwMode="auto">
          <a:xfrm>
            <a:off x="9904612" y="5120055"/>
            <a:ext cx="1759504" cy="13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тре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93" t="17924" r="10491" b="9700"/>
          <a:stretch/>
        </p:blipFill>
        <p:spPr bwMode="auto">
          <a:xfrm>
            <a:off x="4437985" y="1135302"/>
            <a:ext cx="3195960" cy="21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SC039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317072" y="4120587"/>
            <a:ext cx="1634706" cy="21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163E2F68-FAAD-4B9C-AA3E-5D2EEC51B29B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11428202" y="4165063"/>
            <a:ext cx="1291317" cy="30819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F60862BA-9008-433E-B10B-B6FD8FAA5D54}"/>
              </a:ext>
            </a:extLst>
          </p:cNvPr>
          <p:cNvCxnSpPr>
            <a:cxnSpLocks/>
          </p:cNvCxnSpPr>
          <p:nvPr/>
        </p:nvCxnSpPr>
        <p:spPr>
          <a:xfrm>
            <a:off x="0" y="2428969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19B0DBA-C95B-4473-832D-D2F875FEE512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1960045" y="2423735"/>
            <a:ext cx="759475" cy="10493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44C9C0B-067D-4F3A-9315-805779B7F0D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527520" y="4165060"/>
            <a:ext cx="145460" cy="30820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849747" y="323814"/>
            <a:ext cx="10372436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Необходимо</a:t>
            </a:r>
            <a:endParaRPr lang="en-US" sz="3200" b="1" dirty="0">
              <a:latin typeface="+mj-lt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-20153" y="1524765"/>
            <a:ext cx="11980198" cy="3952400"/>
            <a:chOff x="613823" y="1530000"/>
            <a:chExt cx="10818702" cy="3539266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C7171E0C-EBCD-4BB1-A2A8-1C1909E0E15B}"/>
                </a:ext>
              </a:extLst>
            </p:cNvPr>
            <p:cNvGrpSpPr/>
            <p:nvPr/>
          </p:nvGrpSpPr>
          <p:grpSpPr>
            <a:xfrm>
              <a:off x="1239756" y="3271327"/>
              <a:ext cx="4699275" cy="1797939"/>
              <a:chOff x="1120610" y="3271327"/>
              <a:chExt cx="4699275" cy="179793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9C5D970D-C2DA-45F7-91DD-97A5E204899A}"/>
                  </a:ext>
                </a:extLst>
              </p:cNvPr>
              <p:cNvSpPr/>
              <p:nvPr/>
            </p:nvSpPr>
            <p:spPr>
              <a:xfrm>
                <a:off x="1120610" y="3427346"/>
                <a:ext cx="3924300" cy="14859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="" xmlns:a16="http://schemas.microsoft.com/office/drawing/2014/main" id="{C284BAC7-3F58-4AB3-82DB-EF4A8638B49D}"/>
                  </a:ext>
                </a:extLst>
              </p:cNvPr>
              <p:cNvSpPr/>
              <p:nvPr/>
            </p:nvSpPr>
            <p:spPr>
              <a:xfrm rot="5400000">
                <a:off x="4145942" y="3395323"/>
                <a:ext cx="1797939" cy="1549947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83439C61-B24B-4F94-AC83-75EFFAF0968C}"/>
                </a:ext>
              </a:extLst>
            </p:cNvPr>
            <p:cNvGrpSpPr/>
            <p:nvPr/>
          </p:nvGrpSpPr>
          <p:grpSpPr>
            <a:xfrm>
              <a:off x="6252973" y="3271327"/>
              <a:ext cx="4699272" cy="1797939"/>
              <a:chOff x="6133827" y="2982038"/>
              <a:chExt cx="4699272" cy="179793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E6992184-68A9-4985-8AB1-B1A6FD66C121}"/>
                  </a:ext>
                </a:extLst>
              </p:cNvPr>
              <p:cNvSpPr/>
              <p:nvPr/>
            </p:nvSpPr>
            <p:spPr>
              <a:xfrm>
                <a:off x="6908799" y="3138056"/>
                <a:ext cx="3924300" cy="1485900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="" xmlns:a16="http://schemas.microsoft.com/office/drawing/2014/main" id="{44AEB6FC-837F-4506-87D5-329D7032D6B2}"/>
                  </a:ext>
                </a:extLst>
              </p:cNvPr>
              <p:cNvSpPr/>
              <p:nvPr/>
            </p:nvSpPr>
            <p:spPr>
              <a:xfrm rot="5400000">
                <a:off x="6009831" y="3106034"/>
                <a:ext cx="1797939" cy="1549947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4D558ABB-20CF-4D34-A76B-DE8D7E617DFE}"/>
                </a:ext>
              </a:extLst>
            </p:cNvPr>
            <p:cNvGrpSpPr/>
            <p:nvPr/>
          </p:nvGrpSpPr>
          <p:grpSpPr>
            <a:xfrm>
              <a:off x="759475" y="1530000"/>
              <a:ext cx="4699274" cy="1797939"/>
              <a:chOff x="1631076" y="1530000"/>
              <a:chExt cx="4699274" cy="1797939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C5960659-3872-4C3D-925F-8A285B96802C}"/>
                  </a:ext>
                </a:extLst>
              </p:cNvPr>
              <p:cNvSpPr/>
              <p:nvPr/>
            </p:nvSpPr>
            <p:spPr>
              <a:xfrm>
                <a:off x="1631076" y="1686019"/>
                <a:ext cx="3924300" cy="1485900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Hexagon 7">
                <a:extLst>
                  <a:ext uri="{FF2B5EF4-FFF2-40B4-BE49-F238E27FC236}">
                    <a16:creationId xmlns="" xmlns:a16="http://schemas.microsoft.com/office/drawing/2014/main" id="{14A31980-B7C1-4F5C-98A5-A737A70C0F1E}"/>
                  </a:ext>
                </a:extLst>
              </p:cNvPr>
              <p:cNvSpPr/>
              <p:nvPr/>
            </p:nvSpPr>
            <p:spPr>
              <a:xfrm rot="5400000">
                <a:off x="4656407" y="1653996"/>
                <a:ext cx="1797939" cy="1549947"/>
              </a:xfrm>
              <a:prstGeom prst="hexag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30254475-4444-40C2-B388-DFE3D149C54D}"/>
                </a:ext>
              </a:extLst>
            </p:cNvPr>
            <p:cNvGrpSpPr/>
            <p:nvPr/>
          </p:nvGrpSpPr>
          <p:grpSpPr>
            <a:xfrm>
              <a:off x="6755120" y="1530000"/>
              <a:ext cx="4677405" cy="1797939"/>
              <a:chOff x="7070890" y="1220291"/>
              <a:chExt cx="4677405" cy="179793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5C26F98C-E45D-45D9-9EDE-770CA5A7CC79}"/>
                  </a:ext>
                </a:extLst>
              </p:cNvPr>
              <p:cNvSpPr/>
              <p:nvPr/>
            </p:nvSpPr>
            <p:spPr>
              <a:xfrm>
                <a:off x="7823995" y="1376310"/>
                <a:ext cx="3924300" cy="148590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Hexagon 13">
                <a:extLst>
                  <a:ext uri="{FF2B5EF4-FFF2-40B4-BE49-F238E27FC236}">
                    <a16:creationId xmlns="" xmlns:a16="http://schemas.microsoft.com/office/drawing/2014/main" id="{5E915237-C0F2-4972-8B99-04DF521424D8}"/>
                  </a:ext>
                </a:extLst>
              </p:cNvPr>
              <p:cNvSpPr/>
              <p:nvPr/>
            </p:nvSpPr>
            <p:spPr>
              <a:xfrm rot="5400000">
                <a:off x="6946894" y="1344287"/>
                <a:ext cx="1797939" cy="1549947"/>
              </a:xfrm>
              <a:prstGeom prst="hexagon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Прямоугольник 4"/>
            <p:cNvSpPr/>
            <p:nvPr/>
          </p:nvSpPr>
          <p:spPr>
            <a:xfrm>
              <a:off x="613823" y="1767249"/>
              <a:ext cx="4397164" cy="1405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Оборудовать спортивную </a:t>
              </a: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площадку </a:t>
              </a: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на территории</a:t>
              </a: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2 корпуса</a:t>
              </a:r>
              <a:endParaRPr lang="ru-RU" sz="2400" b="1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7274711" y="1920825"/>
              <a:ext cx="4073403" cy="1074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Площадки 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оснастить  </a:t>
              </a:r>
              <a:endPara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мягким  современным </a:t>
              </a: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безопасным 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покрытием</a:t>
              </a:r>
              <a:endParaRPr lang="ru-RU" sz="2400" b="1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211430" y="3769361"/>
              <a:ext cx="3574353" cy="74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Провести </a:t>
              </a:r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ремонт</a:t>
              </a: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физкультурных </a:t>
              </a:r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залов</a:t>
              </a:r>
              <a:endParaRPr lang="ru-RU" sz="2400" b="1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027945" y="3670086"/>
              <a:ext cx="3852490" cy="1074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Пополнить </a:t>
              </a:r>
            </a:p>
            <a:p>
              <a:pPr algn="ctr"/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с</a:t>
              </a:r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портивное</a:t>
              </a:r>
            </a:p>
            <a:p>
              <a:pPr algn="ctr"/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оборудование</a:t>
              </a:r>
              <a:endParaRPr lang="ru-RU" sz="2400" b="1" dirty="0"/>
            </a:p>
          </p:txBody>
        </p:sp>
      </p:grpSp>
      <p:pic>
        <p:nvPicPr>
          <p:cNvPr id="4098" name="Picture 2" descr="https://papik.pro/uploads/posts/2021-12/1639309672_1-papik-pro-p-vazhno-k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8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9709" y="1000173"/>
            <a:ext cx="2805859" cy="28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39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="" xmlns:a16="http://schemas.microsoft.com/office/drawing/2014/main" id="{7141D334-8434-4AF3-8014-473FA6D366EC}"/>
              </a:ext>
            </a:extLst>
          </p:cNvPr>
          <p:cNvSpPr/>
          <p:nvPr/>
        </p:nvSpPr>
        <p:spPr>
          <a:xfrm rot="16200000" flipH="1">
            <a:off x="5338916" y="0"/>
            <a:ext cx="6853083" cy="685308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 flipH="1">
            <a:off x="7894976" y="1622898"/>
            <a:ext cx="3581988" cy="26070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742948" y="4306498"/>
            <a:ext cx="3481822" cy="255610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7917473" y="4306499"/>
            <a:ext cx="3607490" cy="2526838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4998069" y="1689938"/>
            <a:ext cx="1921464" cy="287758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4680112" y="4621342"/>
            <a:ext cx="2478822" cy="22412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 flipH="1">
            <a:off x="742949" y="1759395"/>
            <a:ext cx="3481821" cy="24681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5F109F2C-FA85-4317-916E-0B4E5F44B020}"/>
              </a:ext>
            </a:extLst>
          </p:cNvPr>
          <p:cNvCxnSpPr>
            <a:cxnSpLocks/>
          </p:cNvCxnSpPr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4FAA3927-C37E-494D-8BDF-527955E5174E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5E1F35E-9892-4FEF-BD72-1351948704E9}"/>
              </a:ext>
            </a:extLst>
          </p:cNvPr>
          <p:cNvSpPr txBox="1"/>
          <p:nvPr/>
        </p:nvSpPr>
        <p:spPr>
          <a:xfrm>
            <a:off x="2012093" y="75118"/>
            <a:ext cx="875564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dirty="0" smtClean="0">
                <a:latin typeface="+mj-lt"/>
              </a:rPr>
              <a:t>Реализация</a:t>
            </a:r>
          </a:p>
          <a:p>
            <a:pPr algn="ctr"/>
            <a:r>
              <a:rPr lang="ru-RU" sz="3200" dirty="0">
                <a:latin typeface="+mj-lt"/>
              </a:rPr>
              <a:t>э</a:t>
            </a:r>
            <a:r>
              <a:rPr lang="ru-RU" sz="3200" dirty="0" smtClean="0">
                <a:latin typeface="+mj-lt"/>
              </a:rPr>
              <a:t>ффективных педагогических технологий </a:t>
            </a:r>
            <a:endParaRPr lang="en-US" sz="3200" dirty="0">
              <a:latin typeface="+mj-lt"/>
            </a:endParaRPr>
          </a:p>
        </p:txBody>
      </p:sp>
      <p:sp>
        <p:nvSpPr>
          <p:cNvPr id="20" name="Freeform 3886">
            <a:extLst>
              <a:ext uri="{FF2B5EF4-FFF2-40B4-BE49-F238E27FC236}">
                <a16:creationId xmlns="" xmlns:a16="http://schemas.microsoft.com/office/drawing/2014/main" id="{406669C8-019B-46E5-82CC-1541BDB827B3}"/>
              </a:ext>
            </a:extLst>
          </p:cNvPr>
          <p:cNvSpPr>
            <a:spLocks noEditPoints="1"/>
          </p:cNvSpPr>
          <p:nvPr/>
        </p:nvSpPr>
        <p:spPr bwMode="auto">
          <a:xfrm>
            <a:off x="10280878" y="3035017"/>
            <a:ext cx="787400" cy="783048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2233243" y="1218287"/>
            <a:ext cx="11600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С  1994 года в нашем учреждении реализуется инклюзивное образование. </a:t>
            </a:r>
            <a:endParaRPr lang="ru-RU" sz="2000" dirty="0"/>
          </a:p>
        </p:txBody>
      </p:sp>
      <p:pic>
        <p:nvPicPr>
          <p:cNvPr id="18" name="Picture 3" descr="E:\мама работа\документы сентябрь 2008г\зрение\КОНКУРС МОДЕЛЕЙ ДО 2016\_DSC0728_0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09" r="14821"/>
          <a:stretch>
            <a:fillRect/>
          </a:stretch>
        </p:blipFill>
        <p:spPr bwMode="auto">
          <a:xfrm>
            <a:off x="4821337" y="4684700"/>
            <a:ext cx="2260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DSC0215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black">
          <a:xfrm>
            <a:off x="867749" y="4392074"/>
            <a:ext cx="3159389" cy="236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084" y="1869706"/>
            <a:ext cx="3246558" cy="2261241"/>
          </a:xfrm>
          <a:prstGeom prst="rect">
            <a:avLst/>
          </a:prstGeom>
          <a:noFill/>
          <a:ln w="38100">
            <a:solidFill>
              <a:srgbClr val="BBE0E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4" descr="P10902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3679" y="4459631"/>
            <a:ext cx="3304583" cy="226870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DSC015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9203" y="1730435"/>
            <a:ext cx="3233533" cy="2427957"/>
          </a:xfrm>
          <a:prstGeom prst="rect">
            <a:avLst/>
          </a:prstGeom>
          <a:noFill/>
          <a:ln w="38100">
            <a:solidFill>
              <a:srgbClr val="BBE0E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29"/>
          <a:stretch>
            <a:fillRect/>
          </a:stretch>
        </p:blipFill>
        <p:spPr bwMode="auto">
          <a:xfrm>
            <a:off x="5099515" y="1818004"/>
            <a:ext cx="1677660" cy="269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s://phonoteka.org/uploads/posts/2021-05/1620766460_6-phonoteka_org-p-fon-dlya-prezentatsii-s-chelovechkami-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821" y="121995"/>
            <a:ext cx="2136583" cy="15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94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-5627" y="5388755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4ABBA9B-1329-47B1-9E6B-E01B6F3823E7}"/>
              </a:ext>
            </a:extLst>
          </p:cNvPr>
          <p:cNvSpPr/>
          <p:nvPr/>
        </p:nvSpPr>
        <p:spPr>
          <a:xfrm>
            <a:off x="10058400" y="97712"/>
            <a:ext cx="2133600" cy="177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60AFEF6C-30F8-457A-86B2-EAC1746A7B4A}"/>
              </a:ext>
            </a:extLst>
          </p:cNvPr>
          <p:cNvSpPr/>
          <p:nvPr/>
        </p:nvSpPr>
        <p:spPr>
          <a:xfrm>
            <a:off x="848999" y="4062049"/>
            <a:ext cx="771196" cy="8264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="" xmlns:a16="http://schemas.microsoft.com/office/drawing/2014/main" id="{35E1CFE7-506E-462C-9E03-A5C1CFA4953F}"/>
              </a:ext>
            </a:extLst>
          </p:cNvPr>
          <p:cNvCxnSpPr/>
          <p:nvPr/>
        </p:nvCxnSpPr>
        <p:spPr>
          <a:xfrm>
            <a:off x="655782" y="2819402"/>
            <a:ext cx="10529520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="" xmlns:a16="http://schemas.microsoft.com/office/drawing/2014/main" id="{20CD3299-E7BA-4828-991C-4669B8F22AC5}"/>
              </a:ext>
            </a:extLst>
          </p:cNvPr>
          <p:cNvCxnSpPr/>
          <p:nvPr/>
        </p:nvCxnSpPr>
        <p:spPr>
          <a:xfrm flipV="1">
            <a:off x="561712" y="3783857"/>
            <a:ext cx="10563488" cy="5879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F696692B-5A3B-4F08-8DD7-D2980E951EA7}"/>
              </a:ext>
            </a:extLst>
          </p:cNvPr>
          <p:cNvSpPr txBox="1"/>
          <p:nvPr/>
        </p:nvSpPr>
        <p:spPr>
          <a:xfrm>
            <a:off x="7469384" y="1123884"/>
            <a:ext cx="3426157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just"/>
            <a:endParaRPr lang="en-US" sz="1400" dirty="0"/>
          </a:p>
        </p:txBody>
      </p:sp>
      <p:cxnSp>
        <p:nvCxnSpPr>
          <p:cNvPr id="111" name="Straight Connector 110">
            <a:extLst>
              <a:ext uri="{FF2B5EF4-FFF2-40B4-BE49-F238E27FC236}">
                <a16:creationId xmlns="" xmlns:a16="http://schemas.microsoft.com/office/drawing/2014/main" id="{7189A94C-8699-4CA0-A2B5-4377566E2EF8}"/>
              </a:ext>
            </a:extLst>
          </p:cNvPr>
          <p:cNvCxnSpPr/>
          <p:nvPr/>
        </p:nvCxnSpPr>
        <p:spPr>
          <a:xfrm flipV="1">
            <a:off x="655782" y="1810797"/>
            <a:ext cx="10479605" cy="2416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 3886">
            <a:extLst>
              <a:ext uri="{FF2B5EF4-FFF2-40B4-BE49-F238E27FC236}">
                <a16:creationId xmlns="" xmlns:a16="http://schemas.microsoft.com/office/drawing/2014/main" id="{2FA6C4BF-689E-4194-B64E-5F151EF1A5CF}"/>
              </a:ext>
            </a:extLst>
          </p:cNvPr>
          <p:cNvSpPr>
            <a:spLocks noEditPoints="1"/>
          </p:cNvSpPr>
          <p:nvPr/>
        </p:nvSpPr>
        <p:spPr bwMode="auto">
          <a:xfrm>
            <a:off x="1979627" y="1983722"/>
            <a:ext cx="486284" cy="483596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6" name="Группа 25"/>
          <p:cNvGrpSpPr/>
          <p:nvPr/>
        </p:nvGrpSpPr>
        <p:grpSpPr>
          <a:xfrm>
            <a:off x="540930" y="650292"/>
            <a:ext cx="9360452" cy="1254127"/>
            <a:chOff x="540930" y="650292"/>
            <a:chExt cx="10702311" cy="1388100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540930" y="650292"/>
              <a:ext cx="1664752" cy="1388100"/>
              <a:chOff x="5958441" y="618989"/>
              <a:chExt cx="1664752" cy="1388100"/>
            </a:xfrm>
          </p:grpSpPr>
          <p:graphicFrame>
            <p:nvGraphicFramePr>
              <p:cNvPr id="98" name="Chart 97">
                <a:extLst>
                  <a:ext uri="{FF2B5EF4-FFF2-40B4-BE49-F238E27FC236}">
                    <a16:creationId xmlns="" xmlns:a16="http://schemas.microsoft.com/office/drawing/2014/main" id="{DFE4BDAA-D55C-40C9-B4A7-5A0607F362C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val="1084115647"/>
                  </p:ext>
                </p:extLst>
              </p:nvPr>
            </p:nvGraphicFramePr>
            <p:xfrm>
              <a:off x="5958441" y="618989"/>
              <a:ext cx="1664752" cy="13881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99" name="Oval 98">
                <a:extLst>
                  <a:ext uri="{FF2B5EF4-FFF2-40B4-BE49-F238E27FC236}">
                    <a16:creationId xmlns="" xmlns:a16="http://schemas.microsoft.com/office/drawing/2014/main" id="{77D79D79-A039-4CEF-9DAC-8F54A3CCF24C}"/>
                  </a:ext>
                </a:extLst>
              </p:cNvPr>
              <p:cNvSpPr/>
              <p:nvPr/>
            </p:nvSpPr>
            <p:spPr>
              <a:xfrm>
                <a:off x="6360011" y="882232"/>
                <a:ext cx="861613" cy="861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1979625" y="941425"/>
              <a:ext cx="9263616" cy="963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открытие еще одной группы для детей с тяжелыми нарушениями </a:t>
              </a:r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речи</a:t>
              </a:r>
              <a:endParaRPr lang="ru-RU" sz="2400" b="1"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85516" y="1725439"/>
            <a:ext cx="6576981" cy="1218670"/>
            <a:chOff x="544255" y="2040901"/>
            <a:chExt cx="7585923" cy="1388100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544255" y="2040901"/>
              <a:ext cx="1664752" cy="1388100"/>
              <a:chOff x="5958441" y="2029630"/>
              <a:chExt cx="1664752" cy="1388100"/>
            </a:xfrm>
          </p:grpSpPr>
          <p:graphicFrame>
            <p:nvGraphicFramePr>
              <p:cNvPr id="57" name="Chart 56">
                <a:extLst>
                  <a:ext uri="{FF2B5EF4-FFF2-40B4-BE49-F238E27FC236}">
                    <a16:creationId xmlns="" xmlns:a16="http://schemas.microsoft.com/office/drawing/2014/main" id="{F0F11D57-9BDA-4C03-8DC2-D33A21A1AC1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val="3672400864"/>
                  </p:ext>
                </p:extLst>
              </p:nvPr>
            </p:nvGraphicFramePr>
            <p:xfrm>
              <a:off x="5958441" y="2029630"/>
              <a:ext cx="1664752" cy="13881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61" name="Oval 60">
                <a:extLst>
                  <a:ext uri="{FF2B5EF4-FFF2-40B4-BE49-F238E27FC236}">
                    <a16:creationId xmlns="" xmlns:a16="http://schemas.microsoft.com/office/drawing/2014/main" id="{D5D6E24F-CD52-4DD9-B35D-2F3E42B1B203}"/>
                  </a:ext>
                </a:extLst>
              </p:cNvPr>
              <p:cNvSpPr/>
              <p:nvPr/>
            </p:nvSpPr>
            <p:spPr>
              <a:xfrm>
                <a:off x="6360011" y="2292873"/>
                <a:ext cx="861613" cy="861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Прямоугольник 19"/>
            <p:cNvSpPr/>
            <p:nvPr/>
          </p:nvSpPr>
          <p:spPr>
            <a:xfrm>
              <a:off x="2056592" y="2517018"/>
              <a:ext cx="60735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тесное  сотрудничество со специалистами </a:t>
              </a:r>
              <a:endParaRPr lang="ru-RU" sz="2400" b="1" dirty="0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90373" y="2719716"/>
            <a:ext cx="8935579" cy="1201241"/>
            <a:chOff x="540930" y="3406460"/>
            <a:chExt cx="10731540" cy="1388100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540930" y="3406460"/>
              <a:ext cx="1664752" cy="1388100"/>
              <a:chOff x="5958441" y="3440272"/>
              <a:chExt cx="1664752" cy="1388100"/>
            </a:xfrm>
          </p:grpSpPr>
          <p:graphicFrame>
            <p:nvGraphicFramePr>
              <p:cNvPr id="79" name="Chart 78">
                <a:extLst>
                  <a:ext uri="{FF2B5EF4-FFF2-40B4-BE49-F238E27FC236}">
                    <a16:creationId xmlns="" xmlns:a16="http://schemas.microsoft.com/office/drawing/2014/main" id="{B4D63E8C-D462-411D-89C7-1190F73153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val="3154476612"/>
                  </p:ext>
                </p:extLst>
              </p:nvPr>
            </p:nvGraphicFramePr>
            <p:xfrm>
              <a:off x="5958441" y="3440272"/>
              <a:ext cx="1664752" cy="13881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80" name="Oval 79">
                <a:extLst>
                  <a:ext uri="{FF2B5EF4-FFF2-40B4-BE49-F238E27FC236}">
                    <a16:creationId xmlns="" xmlns:a16="http://schemas.microsoft.com/office/drawing/2014/main" id="{2C4D988A-58D7-44D2-8499-5D0849CFE20D}"/>
                  </a:ext>
                </a:extLst>
              </p:cNvPr>
              <p:cNvSpPr/>
              <p:nvPr/>
            </p:nvSpPr>
            <p:spPr>
              <a:xfrm>
                <a:off x="6360011" y="3703515"/>
                <a:ext cx="861613" cy="861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Прямоугольник 21"/>
            <p:cNvSpPr/>
            <p:nvPr/>
          </p:nvSpPr>
          <p:spPr>
            <a:xfrm>
              <a:off x="2034178" y="3553699"/>
              <a:ext cx="923829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дессиминация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 опыта коррекционной работы на различных уровнях </a:t>
              </a:r>
              <a:endParaRPr lang="ru-RU" sz="2400" b="1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609275" y="3739191"/>
            <a:ext cx="8935579" cy="1201241"/>
            <a:chOff x="540930" y="3406460"/>
            <a:chExt cx="10731540" cy="1388100"/>
          </a:xfrm>
        </p:grpSpPr>
        <p:grpSp>
          <p:nvGrpSpPr>
            <p:cNvPr id="59" name="Группа 58"/>
            <p:cNvGrpSpPr/>
            <p:nvPr/>
          </p:nvGrpSpPr>
          <p:grpSpPr>
            <a:xfrm>
              <a:off x="540930" y="3406460"/>
              <a:ext cx="1664752" cy="1388100"/>
              <a:chOff x="5958441" y="3440272"/>
              <a:chExt cx="1664752" cy="1388100"/>
            </a:xfrm>
          </p:grpSpPr>
          <p:graphicFrame>
            <p:nvGraphicFramePr>
              <p:cNvPr id="62" name="Chart 78">
                <a:extLst>
                  <a:ext uri="{FF2B5EF4-FFF2-40B4-BE49-F238E27FC236}">
                    <a16:creationId xmlns="" xmlns:a16="http://schemas.microsoft.com/office/drawing/2014/main" id="{B4D63E8C-D462-411D-89C7-1190F73153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val="2407463872"/>
                  </p:ext>
                </p:extLst>
              </p:nvPr>
            </p:nvGraphicFramePr>
            <p:xfrm>
              <a:off x="5958441" y="3440272"/>
              <a:ext cx="1664752" cy="13881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63" name="Oval 79">
                <a:extLst>
                  <a:ext uri="{FF2B5EF4-FFF2-40B4-BE49-F238E27FC236}">
                    <a16:creationId xmlns="" xmlns:a16="http://schemas.microsoft.com/office/drawing/2014/main" id="{2C4D988A-58D7-44D2-8499-5D0849CFE20D}"/>
                  </a:ext>
                </a:extLst>
              </p:cNvPr>
              <p:cNvSpPr/>
              <p:nvPr/>
            </p:nvSpPr>
            <p:spPr>
              <a:xfrm>
                <a:off x="6360011" y="3703515"/>
                <a:ext cx="861613" cy="861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Прямоугольник 59"/>
            <p:cNvSpPr/>
            <p:nvPr/>
          </p:nvSpPr>
          <p:spPr>
            <a:xfrm>
              <a:off x="2034178" y="3553699"/>
              <a:ext cx="9238292" cy="960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п</a:t>
              </a:r>
              <a:r>
                <a:rPr lang="ru-RU" sz="2400" b="1" dirty="0" smtClean="0">
                  <a:latin typeface="Times New Roman" panose="02020603050405020304" pitchFamily="18" charset="0"/>
                  <a:ea typeface="Calibri" panose="020F0502020204030204" pitchFamily="34" charset="0"/>
                </a:rPr>
                <a:t>риобретение нового коррекционно-дидактического материала</a:t>
              </a:r>
              <a:endParaRPr lang="ru-RU" sz="2400" b="1" dirty="0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561712" y="4746046"/>
            <a:ext cx="10998917" cy="1254127"/>
            <a:chOff x="540930" y="650292"/>
            <a:chExt cx="12575656" cy="1388100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540930" y="650292"/>
              <a:ext cx="1664752" cy="1388100"/>
              <a:chOff x="5958441" y="618989"/>
              <a:chExt cx="1664752" cy="1388100"/>
            </a:xfrm>
          </p:grpSpPr>
          <p:graphicFrame>
            <p:nvGraphicFramePr>
              <p:cNvPr id="67" name="Chart 97">
                <a:extLst>
                  <a:ext uri="{FF2B5EF4-FFF2-40B4-BE49-F238E27FC236}">
                    <a16:creationId xmlns="" xmlns:a16="http://schemas.microsoft.com/office/drawing/2014/main" id="{DFE4BDAA-D55C-40C9-B4A7-5A0607F362C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val="4258938336"/>
                  </p:ext>
                </p:extLst>
              </p:nvPr>
            </p:nvGraphicFramePr>
            <p:xfrm>
              <a:off x="5958441" y="618989"/>
              <a:ext cx="1664752" cy="13881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68" name="Oval 98">
                <a:extLst>
                  <a:ext uri="{FF2B5EF4-FFF2-40B4-BE49-F238E27FC236}">
                    <a16:creationId xmlns="" xmlns:a16="http://schemas.microsoft.com/office/drawing/2014/main" id="{77D79D79-A039-4CEF-9DAC-8F54A3CCF24C}"/>
                  </a:ext>
                </a:extLst>
              </p:cNvPr>
              <p:cNvSpPr/>
              <p:nvPr/>
            </p:nvSpPr>
            <p:spPr>
              <a:xfrm>
                <a:off x="6360011" y="882232"/>
                <a:ext cx="861613" cy="861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Прямоугольник 65"/>
            <p:cNvSpPr/>
            <p:nvPr/>
          </p:nvSpPr>
          <p:spPr>
            <a:xfrm>
              <a:off x="2004518" y="881182"/>
              <a:ext cx="11112068" cy="919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обновление офтальмологической, ортоптической,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тифло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-тренировочной аппаратуры</a:t>
              </a:r>
            </a:p>
          </p:txBody>
        </p:sp>
      </p:grpSp>
      <p:cxnSp>
        <p:nvCxnSpPr>
          <p:cNvPr id="69" name="Straight Connector 94">
            <a:extLst>
              <a:ext uri="{FF2B5EF4-FFF2-40B4-BE49-F238E27FC236}">
                <a16:creationId xmlns="" xmlns:a16="http://schemas.microsoft.com/office/drawing/2014/main" id="{20CD3299-E7BA-4828-991C-4669B8F22AC5}"/>
              </a:ext>
            </a:extLst>
          </p:cNvPr>
          <p:cNvCxnSpPr/>
          <p:nvPr/>
        </p:nvCxnSpPr>
        <p:spPr>
          <a:xfrm>
            <a:off x="644544" y="4854845"/>
            <a:ext cx="10490843" cy="1568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Группа 69"/>
          <p:cNvGrpSpPr/>
          <p:nvPr/>
        </p:nvGrpSpPr>
        <p:grpSpPr>
          <a:xfrm>
            <a:off x="577647" y="5771359"/>
            <a:ext cx="8935579" cy="1201241"/>
            <a:chOff x="540930" y="3406460"/>
            <a:chExt cx="10731540" cy="1388100"/>
          </a:xfrm>
        </p:grpSpPr>
        <p:grpSp>
          <p:nvGrpSpPr>
            <p:cNvPr id="71" name="Группа 70"/>
            <p:cNvGrpSpPr/>
            <p:nvPr/>
          </p:nvGrpSpPr>
          <p:grpSpPr>
            <a:xfrm>
              <a:off x="540930" y="3406460"/>
              <a:ext cx="1664752" cy="1388100"/>
              <a:chOff x="5958441" y="3440272"/>
              <a:chExt cx="1664752" cy="1388100"/>
            </a:xfrm>
          </p:grpSpPr>
          <p:graphicFrame>
            <p:nvGraphicFramePr>
              <p:cNvPr id="73" name="Chart 78">
                <a:extLst>
                  <a:ext uri="{FF2B5EF4-FFF2-40B4-BE49-F238E27FC236}">
                    <a16:creationId xmlns="" xmlns:a16="http://schemas.microsoft.com/office/drawing/2014/main" id="{B4D63E8C-D462-411D-89C7-1190F73153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xmlns="" val="250391734"/>
                  </p:ext>
                </p:extLst>
              </p:nvPr>
            </p:nvGraphicFramePr>
            <p:xfrm>
              <a:off x="5958441" y="3440272"/>
              <a:ext cx="1664752" cy="13881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74" name="Oval 79">
                <a:extLst>
                  <a:ext uri="{FF2B5EF4-FFF2-40B4-BE49-F238E27FC236}">
                    <a16:creationId xmlns="" xmlns:a16="http://schemas.microsoft.com/office/drawing/2014/main" id="{2C4D988A-58D7-44D2-8499-5D0849CFE20D}"/>
                  </a:ext>
                </a:extLst>
              </p:cNvPr>
              <p:cNvSpPr/>
              <p:nvPr/>
            </p:nvSpPr>
            <p:spPr>
              <a:xfrm>
                <a:off x="6360011" y="3703515"/>
                <a:ext cx="861613" cy="861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Прямоугольник 71"/>
            <p:cNvSpPr/>
            <p:nvPr/>
          </p:nvSpPr>
          <p:spPr>
            <a:xfrm>
              <a:off x="2034178" y="3553699"/>
              <a:ext cx="9238292" cy="960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пополнение развивающей среды групп и кабинетов специалистов</a:t>
              </a:r>
            </a:p>
          </p:txBody>
        </p:sp>
      </p:grpSp>
      <p:cxnSp>
        <p:nvCxnSpPr>
          <p:cNvPr id="75" name="Straight Connector 94">
            <a:extLst>
              <a:ext uri="{FF2B5EF4-FFF2-40B4-BE49-F238E27FC236}">
                <a16:creationId xmlns="" xmlns:a16="http://schemas.microsoft.com/office/drawing/2014/main" id="{20CD3299-E7BA-4828-991C-4669B8F22AC5}"/>
              </a:ext>
            </a:extLst>
          </p:cNvPr>
          <p:cNvCxnSpPr/>
          <p:nvPr/>
        </p:nvCxnSpPr>
        <p:spPr>
          <a:xfrm flipV="1">
            <a:off x="629629" y="5870605"/>
            <a:ext cx="10555673" cy="23547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94">
            <a:extLst>
              <a:ext uri="{FF2B5EF4-FFF2-40B4-BE49-F238E27FC236}">
                <a16:creationId xmlns="" xmlns:a16="http://schemas.microsoft.com/office/drawing/2014/main" id="{20CD3299-E7BA-4828-991C-4669B8F22AC5}"/>
              </a:ext>
            </a:extLst>
          </p:cNvPr>
          <p:cNvCxnSpPr/>
          <p:nvPr/>
        </p:nvCxnSpPr>
        <p:spPr>
          <a:xfrm flipV="1">
            <a:off x="644544" y="4843575"/>
            <a:ext cx="10434270" cy="11269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1126836" y="1169144"/>
            <a:ext cx="255707" cy="24975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1155594" y="2217563"/>
            <a:ext cx="255707" cy="24975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174496" y="5263877"/>
            <a:ext cx="255707" cy="24975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Овал 89"/>
          <p:cNvSpPr/>
          <p:nvPr/>
        </p:nvSpPr>
        <p:spPr>
          <a:xfrm>
            <a:off x="1161919" y="3197607"/>
            <a:ext cx="255707" cy="249755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1174496" y="4225514"/>
            <a:ext cx="255707" cy="249755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1155594" y="6250252"/>
            <a:ext cx="255707" cy="249755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analiz-market.ru/upload/iblock/673/6737b40df92b6b6cb7cd0ea1c960515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7616" y="344159"/>
            <a:ext cx="3050717" cy="297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88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163E2F68-FAAD-4B9C-AA3E-5D2EEC51B29B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10952245" y="4170295"/>
            <a:ext cx="1239754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F60862BA-9008-433E-B10B-B6FD8FAA5D54}"/>
              </a:ext>
            </a:extLst>
          </p:cNvPr>
          <p:cNvCxnSpPr>
            <a:cxnSpLocks/>
          </p:cNvCxnSpPr>
          <p:nvPr/>
        </p:nvCxnSpPr>
        <p:spPr>
          <a:xfrm>
            <a:off x="0" y="2428969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="" xmlns:a16="http://schemas.microsoft.com/office/drawing/2014/main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493175" y="3810096"/>
            <a:ext cx="3787798" cy="2911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493175" y="696314"/>
            <a:ext cx="3787798" cy="287758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D19B0DBA-C95B-4473-832D-D2F875FEE512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11432525" y="2428969"/>
            <a:ext cx="75947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044C9C0B-067D-4F3A-9315-805779B7F0D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407030" y="4659015"/>
            <a:ext cx="1376258" cy="7127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>
            <a:off x="8010713" y="3799992"/>
            <a:ext cx="3787798" cy="287758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4">
            <a:extLst>
              <a:ext uri="{FF2B5EF4-FFF2-40B4-BE49-F238E27FC236}">
                <a16:creationId xmlns="" xmlns:a16="http://schemas.microsoft.com/office/drawing/2014/main" id="{9C5D970D-C2DA-45F7-91DD-97A5E204899A}"/>
              </a:ext>
            </a:extLst>
          </p:cNvPr>
          <p:cNvSpPr/>
          <p:nvPr/>
        </p:nvSpPr>
        <p:spPr>
          <a:xfrm>
            <a:off x="8010713" y="766384"/>
            <a:ext cx="3787798" cy="29113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="" xmlns:a16="http://schemas.microsoft.com/office/drawing/2014/main" id="{C5960659-3872-4C3D-925F-8A285B96802C}"/>
              </a:ext>
            </a:extLst>
          </p:cNvPr>
          <p:cNvSpPr/>
          <p:nvPr/>
        </p:nvSpPr>
        <p:spPr>
          <a:xfrm rot="5400000">
            <a:off x="3294640" y="2093606"/>
            <a:ext cx="5670815" cy="349713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6181093-D069-46E3-8EFA-D4EF1E61AB7F}"/>
              </a:ext>
            </a:extLst>
          </p:cNvPr>
          <p:cNvSpPr txBox="1"/>
          <p:nvPr/>
        </p:nvSpPr>
        <p:spPr>
          <a:xfrm>
            <a:off x="831274" y="194920"/>
            <a:ext cx="10372436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Совершенствование стратегии и тактики построения развивающей среды ДОО</a:t>
            </a:r>
            <a:endParaRPr lang="en-US" sz="2400" b="1" dirty="0">
              <a:latin typeface="+mj-lt"/>
            </a:endParaRPr>
          </a:p>
        </p:txBody>
      </p:sp>
      <p:pic>
        <p:nvPicPr>
          <p:cNvPr id="28" name="Picture 10" descr="P10109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3685" y="766384"/>
            <a:ext cx="3519744" cy="2639808"/>
          </a:xfrm>
          <a:prstGeom prst="rect">
            <a:avLst/>
          </a:prstGeom>
          <a:ln w="38100">
            <a:solidFill>
              <a:srgbClr val="BBE0E3"/>
            </a:solidFill>
            <a:miter lim="800000"/>
            <a:headEnd/>
            <a:tailEnd/>
          </a:ln>
        </p:spPr>
      </p:pic>
      <p:pic>
        <p:nvPicPr>
          <p:cNvPr id="30" name="Picture 5" descr="DSC02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1387" y="3926962"/>
            <a:ext cx="3502042" cy="2626532"/>
          </a:xfrm>
          <a:prstGeom prst="rect">
            <a:avLst/>
          </a:prstGeom>
          <a:noFill/>
        </p:spPr>
      </p:pic>
      <p:pic>
        <p:nvPicPr>
          <p:cNvPr id="31" name="Picture 14" descr="DSC001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2702" y="933584"/>
            <a:ext cx="3516915" cy="263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269992" y="3899025"/>
            <a:ext cx="3269240" cy="2668990"/>
          </a:xfrm>
          <a:prstGeom prst="rect">
            <a:avLst/>
          </a:prstGeom>
          <a:noFill/>
          <a:ln w="38100">
            <a:solidFill>
              <a:srgbClr val="BBE0E3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33" name="Picture 2" descr="C:\работа\занятия питание Дубова Н\DSC003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59" t="11784" b="-491"/>
          <a:stretch>
            <a:fillRect/>
          </a:stretch>
        </p:blipFill>
        <p:spPr bwMode="auto">
          <a:xfrm>
            <a:off x="4669484" y="1086955"/>
            <a:ext cx="2881312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 descr="C:\Users\Наталья\Desktop\фото рбототехника\DSC013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7042" y="3856890"/>
            <a:ext cx="2075006" cy="27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954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797069" y="1248930"/>
            <a:ext cx="10905403" cy="16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2800" b="1" dirty="0" smtClean="0">
                <a:solidFill>
                  <a:srgbClr val="FFC000"/>
                </a:solidFill>
                <a:latin typeface="Arial" panose="020B0604020202020204" pitchFamily="34" charset="0"/>
                <a:ea typeface="Fedra Sans Pro Light" pitchFamily="34" charset="0"/>
                <a:cs typeface="Fedra Sans Pro Light" pitchFamily="34" charset="0"/>
              </a:rPr>
              <a:t>Личностно-развивающая образовательная среда как основа социально-эмоционального развития детей с особыми образовательными потребностями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214" y="1856509"/>
            <a:ext cx="985260" cy="1348508"/>
          </a:xfrm>
          <a:prstGeom prst="rect">
            <a:avLst/>
          </a:prstGeom>
          <a:solidFill>
            <a:srgbClr val="484878"/>
          </a:solidFill>
          <a:ln>
            <a:solidFill>
              <a:srgbClr val="484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Picture 8" descr="https://coolsen.ru/wp-content/uploads/2021/11/25-20211129_1812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4" y="1517072"/>
            <a:ext cx="1690192" cy="168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213291" y="2804678"/>
            <a:ext cx="11114165" cy="209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•"/>
              <a:defRPr sz="2800" kern="1200">
                <a:solidFill>
                  <a:srgbClr val="424242"/>
                </a:solidFill>
                <a:latin typeface="Fedra Sans Pro Light" charset="0"/>
                <a:ea typeface="Fedra Sans Pro Light" charset="0"/>
                <a:cs typeface="Fedra Sans Pro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⏤"/>
              <a:defRPr sz="2400" kern="1200">
                <a:solidFill>
                  <a:srgbClr val="424242"/>
                </a:solidFill>
                <a:latin typeface="FedraSansPro-Light" panose="020B0403040000020004" pitchFamily="34" charset="0"/>
                <a:ea typeface="FedraSansPro-Light" panose="020B0403040000020004" pitchFamily="34" charset="0"/>
                <a:cs typeface="FedraSansPro-Light" panose="020B04030400000200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⏤"/>
              <a:defRPr sz="2000" kern="1200">
                <a:solidFill>
                  <a:srgbClr val="424242"/>
                </a:solidFill>
                <a:latin typeface="FedraSansPro-Light" panose="020B0403040000020004" pitchFamily="34" charset="0"/>
                <a:ea typeface="FedraSansPro-Light" panose="020B0403040000020004" pitchFamily="34" charset="0"/>
                <a:cs typeface="FedraSansPro-Light" panose="020B04030400000200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⏤"/>
              <a:defRPr sz="2000" kern="1200">
                <a:solidFill>
                  <a:srgbClr val="424242"/>
                </a:solidFill>
                <a:latin typeface="FedraSansPro-Light" panose="020B0403040000020004" pitchFamily="34" charset="0"/>
                <a:ea typeface="FedraSansPro-Light" panose="020B0403040000020004" pitchFamily="34" charset="0"/>
                <a:cs typeface="FedraSansPro-Light" panose="020B04030400000200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24242"/>
                </a:solidFill>
                <a:latin typeface="Fedra Sans Pro Light" charset="0"/>
                <a:ea typeface="FedraSansPro-Light"/>
                <a:cs typeface="FedraSansPro-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00000"/>
              </a:lnSpc>
              <a:spcBef>
                <a:spcPts val="0"/>
              </a:spcBef>
              <a:buFont typeface="STIXGeneral-Regular"/>
              <a:buNone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Fedra Sans Pro Light" pitchFamily="34" charset="0"/>
                <a:cs typeface="Times New Roman" panose="02020603050405020304" pitchFamily="18" charset="0"/>
              </a:rPr>
              <a:t>Направления: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Fedra Sans Pro Light" pitchFamily="34" charset="0"/>
                <a:cs typeface="Times New Roman" panose="02020603050405020304" pitchFamily="18" charset="0"/>
              </a:rPr>
              <a:t>развитие эмоционального интеллекта;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предметно-развивающей среды, стимулирующей социальное развитие воспитанников с особыми образовательными потребностями;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инициативы детей в различных видах деятельности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ru-RU" altLang="ru-RU" sz="1400" b="1" dirty="0" smtClean="0">
              <a:solidFill>
                <a:schemeClr val="bg1"/>
              </a:solidFill>
              <a:latin typeface="Fedra Sans Pro Light" pitchFamily="34" charset="0"/>
              <a:ea typeface="Fedra Sans Pro Light" pitchFamily="34" charset="0"/>
              <a:cs typeface="Fedra Sans Pro Light" pitchFamily="34" charset="0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buFontTx/>
              <a:buChar char="-"/>
              <a:defRPr/>
            </a:pPr>
            <a:endParaRPr lang="ru-RU" altLang="ru-RU" sz="1400" dirty="0" smtClean="0">
              <a:solidFill>
                <a:schemeClr val="bg1"/>
              </a:solidFill>
              <a:latin typeface="Fedra Sans Pro Light" pitchFamily="34" charset="0"/>
              <a:ea typeface="Fedra Sans Pro Light" pitchFamily="34" charset="0"/>
              <a:cs typeface="Fedra Sans Pro Light" pitchFamily="34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797069" y="5513316"/>
            <a:ext cx="7571076" cy="982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Font typeface="STIXGeneral-Regular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Авторы: МБДОУ №6 г. Оленегорск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STIXGeneral-Regular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Елена Петровна Синицкая, заместитель заведующего по ВМР;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STIXGeneral-Regular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Наталья Евгеньевна </a:t>
            </a:r>
            <a:r>
              <a:rPr lang="ru-RU" altLang="ru-RU" sz="1800" dirty="0" err="1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Перевалова</a:t>
            </a:r>
            <a:r>
              <a:rPr lang="ru-RU" altLang="ru-RU" sz="1800" dirty="0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, учитель-дефектолог;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Font typeface="STIXGeneral-Regular"/>
              <a:buNone/>
            </a:pPr>
            <a:r>
              <a:rPr lang="ru-RU" altLang="ru-RU" sz="1800" dirty="0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Ирина Михайловна </a:t>
            </a:r>
            <a:r>
              <a:rPr lang="ru-RU" altLang="ru-RU" sz="1800" dirty="0" err="1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Сайфуллина</a:t>
            </a:r>
            <a:r>
              <a:rPr lang="ru-RU" altLang="ru-RU" sz="1800" dirty="0" smtClean="0">
                <a:solidFill>
                  <a:schemeClr val="bg1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</a:rPr>
              <a:t>, педагог-психолог;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686473" y="4966275"/>
            <a:ext cx="1400253" cy="183110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Picture 6" descr="https://catherineasquithgallery.com/uploads/posts/2021-02/1613545858_26-p-belii-chelovechek-dlya-prezentatsii-prozra-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1909" y="4502148"/>
            <a:ext cx="2622191" cy="262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88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9214" y="1856509"/>
            <a:ext cx="985260" cy="1348508"/>
          </a:xfrm>
          <a:prstGeom prst="rect">
            <a:avLst/>
          </a:prstGeom>
          <a:solidFill>
            <a:srgbClr val="484878"/>
          </a:solidFill>
          <a:ln>
            <a:solidFill>
              <a:srgbClr val="4848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" name="Picture 8" descr="https://coolsen.ru/wp-content/uploads/2021/11/25-20211129_1812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14" y="1517072"/>
            <a:ext cx="1690192" cy="168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242693" y="1678362"/>
            <a:ext cx="10044144" cy="209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•"/>
              <a:defRPr sz="2800" kern="1200">
                <a:solidFill>
                  <a:srgbClr val="424242"/>
                </a:solidFill>
                <a:latin typeface="Fedra Sans Pro Light" charset="0"/>
                <a:ea typeface="Fedra Sans Pro Light" charset="0"/>
                <a:cs typeface="Fedra Sans Pro Light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⏤"/>
              <a:defRPr sz="2400" kern="1200">
                <a:solidFill>
                  <a:srgbClr val="424242"/>
                </a:solidFill>
                <a:latin typeface="FedraSansPro-Light" panose="020B0403040000020004" pitchFamily="34" charset="0"/>
                <a:ea typeface="FedraSansPro-Light" panose="020B0403040000020004" pitchFamily="34" charset="0"/>
                <a:cs typeface="FedraSansPro-Light" panose="020B04030400000200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⏤"/>
              <a:defRPr sz="2000" kern="1200">
                <a:solidFill>
                  <a:srgbClr val="424242"/>
                </a:solidFill>
                <a:latin typeface="FedraSansPro-Light" panose="020B0403040000020004" pitchFamily="34" charset="0"/>
                <a:ea typeface="FedraSansPro-Light" panose="020B0403040000020004" pitchFamily="34" charset="0"/>
                <a:cs typeface="FedraSansPro-Light" panose="020B04030400000200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69200"/>
              </a:buClr>
              <a:buSzPct val="100000"/>
              <a:buFont typeface="STIXGeneral-Regular"/>
              <a:buChar char="⏤"/>
              <a:defRPr sz="2000" kern="1200">
                <a:solidFill>
                  <a:srgbClr val="424242"/>
                </a:solidFill>
                <a:latin typeface="FedraSansPro-Light" panose="020B0403040000020004" pitchFamily="34" charset="0"/>
                <a:ea typeface="FedraSansPro-Light" panose="020B0403040000020004" pitchFamily="34" charset="0"/>
                <a:cs typeface="FedraSansPro-Light" panose="020B04030400000200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24242"/>
                </a:solidFill>
                <a:latin typeface="Fedra Sans Pro Light" charset="0"/>
                <a:ea typeface="FedraSansPro-Light"/>
                <a:cs typeface="FedraSansPro-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Обучение </a:t>
            </a:r>
            <a:r>
              <a:rPr lang="ru-RU" dirty="0">
                <a:solidFill>
                  <a:schemeClr val="bg1"/>
                </a:solidFill>
              </a:rPr>
              <a:t>по дополнительной профессиональной программе повышения квалификации «Внедрение программы личностного роста в деятельность образовательных организаций»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Деятельность </a:t>
            </a:r>
            <a:r>
              <a:rPr lang="ru-RU" dirty="0">
                <a:solidFill>
                  <a:schemeClr val="bg1"/>
                </a:solidFill>
              </a:rPr>
              <a:t>муниципальной проблемно-методической площадки «Развитие личностной развивающей образовательной среды в ДОО».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686473" y="4966275"/>
            <a:ext cx="1400253" cy="1831109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" name="Picture 6" descr="https://catherineasquithgallery.com/uploads/posts/2021-02/1613545858_26-p-belii-chelovechek-dlya-prezentatsii-prozra-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4535" y="4683015"/>
            <a:ext cx="2622191" cy="262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984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B01B2E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402</Words>
  <Application>Microsoft Office PowerPoint</Application>
  <PresentationFormat>Произвольный</PresentationFormat>
  <Paragraphs>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Благодарим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Таня</dc:creator>
  <cp:lastModifiedBy>Таня</cp:lastModifiedBy>
  <cp:revision>134</cp:revision>
  <dcterms:created xsi:type="dcterms:W3CDTF">2018-05-07T03:42:01Z</dcterms:created>
  <dcterms:modified xsi:type="dcterms:W3CDTF">2023-01-28T12:36:17Z</dcterms:modified>
</cp:coreProperties>
</file>