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7" r:id="rId29"/>
    <p:sldId id="285" r:id="rId30"/>
    <p:sldId id="286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14" r:id="rId50"/>
    <p:sldId id="307" r:id="rId51"/>
    <p:sldId id="308" r:id="rId52"/>
    <p:sldId id="309" r:id="rId53"/>
    <p:sldId id="315" r:id="rId54"/>
    <p:sldId id="310" r:id="rId55"/>
    <p:sldId id="311" r:id="rId56"/>
    <p:sldId id="312" r:id="rId57"/>
    <p:sldId id="313" r:id="rId58"/>
    <p:sldId id="316" r:id="rId59"/>
    <p:sldId id="317" r:id="rId60"/>
    <p:sldId id="318" r:id="rId61"/>
    <p:sldId id="319" r:id="rId62"/>
    <p:sldId id="320" r:id="rId63"/>
    <p:sldId id="321" r:id="rId64"/>
    <p:sldId id="322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/>
              <a:t>11 </a:t>
            </a:r>
            <a:r>
              <a:rPr lang="ru-RU" sz="2400" dirty="0" smtClean="0"/>
              <a:t>групп, из</a:t>
            </a:r>
            <a:r>
              <a:rPr lang="ru-RU" sz="2400" baseline="0" dirty="0" smtClean="0"/>
              <a:t> них:</a:t>
            </a:r>
            <a:endParaRPr lang="ru-RU" sz="24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  <c:explosion val="14"/>
          </c:dPt>
          <c:dPt>
            <c:idx val="1"/>
            <c:bubble3D val="0"/>
            <c:explosion val="7"/>
          </c:dPt>
          <c:dPt>
            <c:idx val="2"/>
            <c:bubble3D val="0"/>
            <c:explosion val="24"/>
          </c:dPt>
          <c:dPt>
            <c:idx val="3"/>
            <c:bubble3D val="0"/>
            <c:explosion val="18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4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4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4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4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группы раннего возраста</c:v>
                </c:pt>
                <c:pt idx="1">
                  <c:v>группы общеразивающей направленности</c:v>
                </c:pt>
                <c:pt idx="2">
                  <c:v>группы комбинированной направленности</c:v>
                </c:pt>
                <c:pt idx="3">
                  <c:v>групы компенсирующей направленности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630944675871897"/>
          <c:y val="3.4079362171854977E-2"/>
          <c:w val="0.30398215183022476"/>
          <c:h val="0.84725264395962474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развития показателей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68904801823366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48018233664E-2"/>
                  <c:y val="-2.50834610548935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689048018233664E-2"/>
                  <c:y val="-2.50834610548935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45240091168321E-3"/>
                  <c:y val="-3.22501642134345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59</c:v>
                </c:pt>
                <c:pt idx="1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среднего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815080030389441E-3"/>
                  <c:y val="-3.22501642134345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445240091168321E-3"/>
                  <c:y val="-2.150010947562305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19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31762176"/>
        <c:axId val="231796736"/>
        <c:axId val="0"/>
      </c:bar3DChart>
      <c:catAx>
        <c:axId val="23176217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31796736"/>
        <c:crosses val="autoZero"/>
        <c:auto val="1"/>
        <c:lblAlgn val="ctr"/>
        <c:lblOffset val="100"/>
        <c:noMultiLvlLbl val="0"/>
      </c:catAx>
      <c:valAx>
        <c:axId val="231796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17621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Уровни развития показателей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500000000000001E-2"/>
                  <c:y val="-1.562499999999988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00000000000001E-2"/>
                  <c:y val="-1.562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416666666666666E-2"/>
                  <c:y val="-2.187499999999999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00000000000001E-2"/>
                  <c:y val="-4.062500000000000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</c:v>
                </c:pt>
                <c:pt idx="1">
                  <c:v>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875000000000000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00000000000001E-2"/>
                  <c:y val="-3.12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48</c:v>
                </c:pt>
                <c:pt idx="1">
                  <c:v>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31854464"/>
        <c:axId val="231856000"/>
        <c:axId val="0"/>
      </c:bar3DChart>
      <c:catAx>
        <c:axId val="23185446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31856000"/>
        <c:crosses val="autoZero"/>
        <c:auto val="1"/>
        <c:lblAlgn val="ctr"/>
        <c:lblOffset val="100"/>
        <c:noMultiLvlLbl val="0"/>
      </c:catAx>
      <c:valAx>
        <c:axId val="231856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185446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готовности к школьному обучению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587342322680308E-3"/>
                  <c:y val="-1.422333002426253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7397477162885E-2"/>
                  <c:y val="-1.991266203396755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587342322680308E-3"/>
                  <c:y val="-8.5339980145575228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35</c:v>
                </c:pt>
                <c:pt idx="2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45721618082456E-2"/>
                  <c:y val="-2.275732803882005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57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030481078721698E-2"/>
                  <c:y val="-8.5339980145575228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045721618082456E-2"/>
                  <c:y val="-1.70679960291150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</c:v>
                </c:pt>
                <c:pt idx="1">
                  <c:v>65</c:v>
                </c:pt>
                <c:pt idx="2">
                  <c:v>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среднего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702227925175245E-2"/>
                  <c:y val="-1.422333002426253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732709003896882E-2"/>
                  <c:y val="-1.422333002426253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4754176"/>
        <c:axId val="254755968"/>
        <c:axId val="0"/>
      </c:bar3DChart>
      <c:catAx>
        <c:axId val="2547541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54755968"/>
        <c:crosses val="autoZero"/>
        <c:auto val="1"/>
        <c:lblAlgn val="ctr"/>
        <c:lblOffset val="100"/>
        <c:noMultiLvlLbl val="0"/>
      </c:catAx>
      <c:valAx>
        <c:axId val="254755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47541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>
                <a:solidFill>
                  <a:srgbClr val="7030A0"/>
                </a:solidFill>
              </a:defRPr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квалификации педагогов</a:t>
            </a: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8898668579918952E-3"/>
                  <c:y val="-2.713373727705464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538048212711568E-2"/>
                  <c:y val="-2.71337372770546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2415557149932463E-3"/>
                  <c:y val="-1.356686863852738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</c:v>
                </c:pt>
                <c:pt idx="1">
                  <c:v>47</c:v>
                </c:pt>
                <c:pt idx="2">
                  <c:v>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076356001981088E-2"/>
                  <c:y val="-3.16560268232304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483111429986493E-2"/>
                  <c:y val="-2.71337372770546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77973371598379E-2"/>
                  <c:y val="-3.165602682323046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26</c:v>
                </c:pt>
                <c:pt idx="1">
                  <c:v>27</c:v>
                </c:pt>
                <c:pt idx="2">
                  <c:v>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8311142998652E-2"/>
                  <c:y val="-9.044579092351562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34800286987842E-2"/>
                  <c:y val="-2.71337372770546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38178000990544E-2"/>
                  <c:y val="-9.0445790923515627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</c:v>
                </c:pt>
                <c:pt idx="1">
                  <c:v>17</c:v>
                </c:pt>
                <c:pt idx="2">
                  <c:v>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б/к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11156288968934E-2"/>
                  <c:y val="-9.044579092351562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186489143989193E-2"/>
                  <c:y val="-2.71337372770546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966222859972985E-2"/>
                  <c:y val="-9.0445790923515627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14</c:v>
                </c:pt>
                <c:pt idx="1">
                  <c:v>9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5002880"/>
        <c:axId val="255037440"/>
        <c:axId val="0"/>
      </c:bar3DChart>
      <c:catAx>
        <c:axId val="2550028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55037440"/>
        <c:crosses val="autoZero"/>
        <c:auto val="1"/>
        <c:lblAlgn val="ctr"/>
        <c:lblOffset val="100"/>
        <c:noMultiLvlLbl val="0"/>
      </c:catAx>
      <c:valAx>
        <c:axId val="255037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00288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 algn="ctr" rtl="0" eaLnBrk="1" latinLnBrk="0" hangingPunct="1">
              <a:defRPr lang="ru-RU" sz="2400" b="1" i="0" u="none" strike="noStrike" kern="1200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Образовательный уровень педагогов</a:t>
            </a:r>
            <a:endParaRPr lang="ru-RU" sz="2400" b="1" i="0" u="none" strike="noStrike" kern="1200" baseline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5105761793705846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833927543404266E-3"/>
                  <c:y val="-2.408157723883087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18830419834565E-2"/>
                  <c:y val="-2.88974376088394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7815080030389441E-3"/>
                  <c:y val="-3.85299168117859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72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</c:v>
                </c:pt>
                <c:pt idx="1">
                  <c:v>77</c:v>
                </c:pt>
                <c:pt idx="2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профессиональное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005193007602958E-2"/>
                  <c:y val="-2.40811980073661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70128671735306E-2"/>
                  <c:y val="-3.37136772103126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596588033428383E-2"/>
                  <c:y val="-3.85299168117859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</c:v>
                </c:pt>
                <c:pt idx="1">
                  <c:v>23</c:v>
                </c:pt>
                <c:pt idx="2">
                  <c:v>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5117184"/>
        <c:axId val="255118720"/>
        <c:axId val="0"/>
      </c:bar3DChart>
      <c:catAx>
        <c:axId val="2551171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55118720"/>
        <c:crosses val="autoZero"/>
        <c:auto val="1"/>
        <c:lblAlgn val="ctr"/>
        <c:lblOffset val="100"/>
        <c:noMultiLvlLbl val="0"/>
      </c:catAx>
      <c:valAx>
        <c:axId val="255118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11718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 algn="ctr" rtl="0">
              <a:defRPr sz="216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Педагогический стаж</a:t>
            </a:r>
            <a:endParaRPr lang="ru-RU" sz="2400" b="1" i="0" u="none" strike="noStrike" kern="1200" baseline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5 лет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4483549446886857E-3"/>
                  <c:y val="8.05511218963636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2989032964591235E-3"/>
                  <c:y val="4.027556094818184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17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5 до 10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494516482295618E-3"/>
                  <c:y val="-1.20826682844545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17240842287364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989032964591235E-3"/>
                  <c:y val="-2.01377804740909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13</c:v>
                </c:pt>
                <c:pt idx="2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10 до 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47134246988429E-2"/>
                  <c:y val="-5.63857853274545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97806592918247E-2"/>
                  <c:y val="-2.01377804740908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02308076880346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</c:v>
                </c:pt>
                <c:pt idx="1">
                  <c:v>23</c:v>
                </c:pt>
                <c:pt idx="2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 15 до 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023080768803496E-2"/>
                  <c:y val="-1.20826682844545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97806592918247E-2"/>
                  <c:y val="-2.01377804740908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4483549446886857E-3"/>
                  <c:y val="-2.01377804740909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18</c:v>
                </c:pt>
                <c:pt idx="1">
                  <c:v>10</c:v>
                </c:pt>
                <c:pt idx="2">
                  <c:v>16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более 20 лет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896709889377371E-2"/>
                  <c:y val="-2.416533656890910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97806592918247E-2"/>
                  <c:y val="-1.611022437927277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896709889377257E-2"/>
                  <c:y val="3.6918837712936359E-1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29</c:v>
                </c:pt>
                <c:pt idx="1">
                  <c:v>37</c:v>
                </c:pt>
                <c:pt idx="2">
                  <c:v>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5440768"/>
        <c:axId val="255442304"/>
        <c:axId val="0"/>
      </c:bar3DChart>
      <c:catAx>
        <c:axId val="2554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55442304"/>
        <c:crosses val="autoZero"/>
        <c:auto val="1"/>
        <c:lblAlgn val="ctr"/>
        <c:lblOffset val="100"/>
        <c:noMultiLvlLbl val="0"/>
      </c:catAx>
      <c:valAx>
        <c:axId val="25544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4407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0000024798831873E-2"/>
          <c:y val="0.17840075578517206"/>
          <c:w val="0.89999995040233627"/>
          <c:h val="0.111785612237681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/>
          <a:lstStyle/>
          <a:p>
            <a:pPr algn="ctr" rtl="0">
              <a:defRPr lang="ru-RU" sz="2400" b="1" i="0" u="none" strike="noStrike" kern="1200" baseline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baseline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Возраст педагогов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35 лет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123232262218977E-3"/>
                  <c:y val="-2.46096686931426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2304834346571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849292904887591E-3"/>
                  <c:y val="-2.460966869314262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27</c:v>
                </c:pt>
                <c:pt idx="2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35 до 50 лет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273939357331386E-2"/>
                  <c:y val="-2.871128014199972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123232262218978E-2"/>
                  <c:y val="-2.460966869314262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698585809775182E-2"/>
                  <c:y val="-2.871128014199972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старше 50 лет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60201940884669E-2"/>
                  <c:y val="-2.46096686931426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972525167106566E-2"/>
                  <c:y val="-1.2304834346571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684848393328467E-2"/>
                  <c:y val="-1.64064457954283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25</c:v>
                </c:pt>
                <c:pt idx="1">
                  <c:v>23</c:v>
                </c:pt>
                <c:pt idx="2">
                  <c:v>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55281792"/>
        <c:axId val="255299968"/>
        <c:axId val="0"/>
      </c:bar3DChart>
      <c:catAx>
        <c:axId val="2552817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55299968"/>
        <c:crosses val="autoZero"/>
        <c:auto val="1"/>
        <c:lblAlgn val="ctr"/>
        <c:lblOffset val="100"/>
        <c:noMultiLvlLbl val="0"/>
      </c:catAx>
      <c:valAx>
        <c:axId val="25529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28179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профессиональных </a:t>
            </a:r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конкурсах, чел.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международный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83111429986643E-3"/>
                  <c:y val="-3.124999999999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449334289959476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966222859972982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17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2415557149932463E-3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34800286987842E-2"/>
                  <c:y val="-2.49999999999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86489143989193E-2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15</c:v>
                </c:pt>
                <c:pt idx="2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региональный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538178000990544E-2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241555714993307E-3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2415557149932463E-3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538178000990544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8898668579918952E-3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86489143989314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11</c:v>
                </c:pt>
                <c:pt idx="1">
                  <c:v>11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3512576"/>
        <c:axId val="133551232"/>
        <c:axId val="0"/>
      </c:bar3DChart>
      <c:catAx>
        <c:axId val="1335125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133551232"/>
        <c:crosses val="autoZero"/>
        <c:auto val="1"/>
        <c:lblAlgn val="ctr"/>
        <c:lblOffset val="100"/>
        <c:noMultiLvlLbl val="0"/>
      </c:catAx>
      <c:valAx>
        <c:axId val="133551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35125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 algn="ctr" rtl="0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kern="1200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Участие</a:t>
            </a:r>
            <a:r>
              <a:rPr lang="ru-RU" dirty="0" smtClean="0"/>
              <a:t> </a:t>
            </a:r>
            <a:r>
              <a:rPr lang="ru-RU" sz="2400" b="1" i="0" u="none" strike="noStrike" kern="1200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методических мероприятиях</a:t>
            </a:r>
            <a:endParaRPr lang="ru-RU" sz="2400" b="1" i="0" u="none" strike="noStrike" kern="1200" baseline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методические мероприятия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13388346921264E-2"/>
                  <c:y val="-2.6267766938425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10152536243018E-2"/>
                  <c:y val="-3.002030507248603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3813453351518864E-3"/>
                  <c:y val="-2.6267766938425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</c:v>
                </c:pt>
                <c:pt idx="1">
                  <c:v>83</c:v>
                </c:pt>
                <c:pt idx="2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ГМО (ГОПО)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515228804364528E-2"/>
                  <c:y val="-2.6267766938425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10152536243018E-2"/>
                  <c:y val="-2.6267766938425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762690670303773E-2"/>
                  <c:y val="-2.62677669384252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3608192"/>
        <c:axId val="133609728"/>
        <c:axId val="0"/>
      </c:bar3DChart>
      <c:catAx>
        <c:axId val="1336081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133609728"/>
        <c:crosses val="autoZero"/>
        <c:auto val="1"/>
        <c:lblAlgn val="ctr"/>
        <c:lblOffset val="100"/>
        <c:noMultiLvlLbl val="0"/>
      </c:catAx>
      <c:valAx>
        <c:axId val="133609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360819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1108606980176804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13101718856634978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2597806592918248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3650688"/>
        <c:axId val="133653632"/>
        <c:axId val="0"/>
      </c:bar3DChart>
      <c:catAx>
        <c:axId val="133650688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133653632"/>
        <c:crosses val="autoZero"/>
        <c:auto val="1"/>
        <c:lblAlgn val="ctr"/>
        <c:lblOffset val="100"/>
        <c:noMultiLvlLbl val="0"/>
      </c:catAx>
      <c:valAx>
        <c:axId val="133653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3650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легкая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14312504951975E-2"/>
                  <c:y val="-4.0700605915582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4571562524759876E-3"/>
                  <c:y val="-3.6178316369406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2022-2023</c:v>
                </c:pt>
                <c:pt idx="1">
                  <c:v>2021-2022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0.72</c:v>
                </c:pt>
                <c:pt idx="1">
                  <c:v>0.79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697175005942372E-2"/>
                  <c:y val="-3.1656026823230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588606256437568E-2"/>
                  <c:y val="-3.6178316369406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2022-2023</c:v>
                </c:pt>
                <c:pt idx="1">
                  <c:v>2021-2022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тяжелая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2022-2023</c:v>
                </c:pt>
                <c:pt idx="1">
                  <c:v>2021-2022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74179456"/>
        <c:axId val="174180992"/>
        <c:axId val="0"/>
      </c:bar3DChart>
      <c:catAx>
        <c:axId val="1741794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174180992"/>
        <c:crosses val="autoZero"/>
        <c:auto val="1"/>
        <c:lblAlgn val="ctr"/>
        <c:lblOffset val="100"/>
        <c:noMultiLvlLbl val="0"/>
      </c:catAx>
      <c:valAx>
        <c:axId val="1741809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417945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пассивные наблюдатели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066950519011402E-2"/>
                  <c:y val="-2.812500000000000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066950519011402E-2"/>
                  <c:y val="-1.562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066950519011402E-2"/>
                  <c:y val="-1.250000000000000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45</c:v>
                </c:pt>
                <c:pt idx="2">
                  <c:v>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заказчики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711300346007601E-2"/>
                  <c:y val="-2.187499999999999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711300346007601E-2"/>
                  <c:y val="-1.56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12238780275665E-2"/>
                  <c:y val="-2.187499999999999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</c:v>
                </c:pt>
                <c:pt idx="1">
                  <c:v>15</c:v>
                </c:pt>
                <c:pt idx="2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активные участники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00087778034673E-2"/>
                  <c:y val="-2.187499999999999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30021288925855E-2"/>
                  <c:y val="-2.187499999999997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889125432509501E-2"/>
                  <c:y val="-1.875000000000001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43</c:v>
                </c:pt>
                <c:pt idx="1">
                  <c:v>40</c:v>
                </c:pt>
                <c:pt idx="2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4141440"/>
        <c:axId val="134142976"/>
        <c:axId val="0"/>
      </c:bar3DChart>
      <c:catAx>
        <c:axId val="1341414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134142976"/>
        <c:crosses val="autoZero"/>
        <c:auto val="1"/>
        <c:lblAlgn val="ctr"/>
        <c:lblOffset val="100"/>
        <c:noMultiLvlLbl val="0"/>
      </c:catAx>
      <c:valAx>
        <c:axId val="134142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41414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08333333333333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47</a:t>
                    </a:r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083333333333334E-2"/>
                  <c:y val="-1.3342017901416207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56</a:t>
                    </a:r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666666666666666E-2"/>
                  <c:y val="-2.6684035802832289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49</a:t>
                    </a:r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</c:v>
                </c:pt>
                <c:pt idx="1">
                  <c:v>56</c:v>
                </c:pt>
                <c:pt idx="2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9954304"/>
        <c:axId val="209813888"/>
        <c:axId val="0"/>
      </c:bar3DChart>
      <c:catAx>
        <c:axId val="20995430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09813888"/>
        <c:crosses val="autoZero"/>
        <c:auto val="1"/>
        <c:lblAlgn val="ctr"/>
        <c:lblOffset val="100"/>
        <c:noMultiLvlLbl val="0"/>
      </c:catAx>
      <c:valAx>
        <c:axId val="209813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954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023090504047298"/>
          <c:y val="0.11721998031496063"/>
          <c:w val="0.76703273775036029"/>
          <c:h val="0.6515300196850393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46859095128796E-2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03298773636372E-2"/>
                  <c:y val="-4.3749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535532515757581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u="none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1.8</c:v>
                </c:pt>
                <c:pt idx="2">
                  <c:v>3.1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9724160"/>
        <c:axId val="209725312"/>
        <c:axId val="0"/>
      </c:bar3DChart>
      <c:catAx>
        <c:axId val="209724160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09725312"/>
        <c:crosses val="autoZero"/>
        <c:auto val="1"/>
        <c:lblAlgn val="ctr"/>
        <c:lblOffset val="100"/>
        <c:noMultiLvlLbl val="0"/>
      </c:catAx>
      <c:valAx>
        <c:axId val="209725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7241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83067858830820673"/>
          <c:y val="0.75"/>
          <c:w val="0.12597404566707512"/>
          <c:h val="0.157908529876608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916666666666665E-2"/>
                  <c:y val="-5.8363541444548198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13,8</a:t>
                    </a:r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500000000000003E-3"/>
                  <c:y val="-1.1672708288909693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17,2</a:t>
                    </a:r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749999999999999E-2"/>
                  <c:y val="-1.750906243336446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16,8</a:t>
                    </a:r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13.8</c:v>
                </c:pt>
                <c:pt idx="1">
                  <c:v>17.2</c:v>
                </c:pt>
                <c:pt idx="2">
                  <c:v>16.8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9765888"/>
        <c:axId val="209768832"/>
        <c:axId val="0"/>
      </c:bar3DChart>
      <c:catAx>
        <c:axId val="209765888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09768832"/>
        <c:crosses val="autoZero"/>
        <c:auto val="1"/>
        <c:lblAlgn val="ctr"/>
        <c:lblOffset val="100"/>
        <c:noMultiLvlLbl val="0"/>
      </c:catAx>
      <c:valAx>
        <c:axId val="209768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765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7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7467264"/>
        <c:axId val="207468800"/>
        <c:axId val="0"/>
      </c:bar3DChart>
      <c:catAx>
        <c:axId val="2074672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07468800"/>
        <c:crosses val="autoZero"/>
        <c:auto val="1"/>
        <c:lblAlgn val="ctr"/>
        <c:lblOffset val="100"/>
        <c:noMultiLvlLbl val="0"/>
      </c:catAx>
      <c:valAx>
        <c:axId val="207468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46726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43500569917365E-2"/>
                  <c:y val="-7.4823336127635656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96</a:t>
                    </a:r>
                    <a:r>
                      <a:rPr lang="ru-RU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43500569917365E-2"/>
                  <c:y val="-8.5512384145869313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96</a:t>
                    </a:r>
                    <a:r>
                      <a:rPr lang="ru-RU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4964667225527128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97</a:t>
                    </a:r>
                    <a:r>
                      <a:rPr lang="ru-RU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8155776"/>
        <c:axId val="208162816"/>
        <c:axId val="0"/>
      </c:bar3DChart>
      <c:catAx>
        <c:axId val="20815577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08162816"/>
        <c:crosses val="autoZero"/>
        <c:auto val="1"/>
        <c:lblAlgn val="ctr"/>
        <c:lblOffset val="100"/>
        <c:noMultiLvlLbl val="0"/>
      </c:catAx>
      <c:valAx>
        <c:axId val="208162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155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50234515005572E-2"/>
                  <c:y val="-8.8184646150427634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106</a:t>
                    </a:r>
                    <a:r>
                      <a:rPr lang="ru-RU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087632775102283E-2"/>
                  <c:y val="-8.818464615042773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104</a:t>
                    </a:r>
                    <a:r>
                      <a:rPr lang="ru-RU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170575250092984E-3"/>
                  <c:y val="-0.1504326316683767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119,2</a:t>
                    </a:r>
                    <a:r>
                      <a:rPr lang="ru-RU" sz="20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</c:v>
                </c:pt>
                <c:pt idx="1">
                  <c:v>104</c:v>
                </c:pt>
                <c:pt idx="2">
                  <c:v>119.2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7702656"/>
        <c:axId val="207705600"/>
        <c:axId val="0"/>
      </c:bar3DChart>
      <c:catAx>
        <c:axId val="20770265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207705600"/>
        <c:crosses val="autoZero"/>
        <c:auto val="1"/>
        <c:lblAlgn val="ctr"/>
        <c:lblOffset val="100"/>
        <c:noMultiLvlLbl val="0"/>
      </c:catAx>
      <c:valAx>
        <c:axId val="207705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702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8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0237483445792159E-2"/>
                  <c:y val="-0.11486992898224983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5.8333366105830918E-2"/>
                  <c:y val="-0.13879547571637341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endParaRPr lang="ru-RU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8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6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8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Астигматизм</c:v>
                </c:pt>
                <c:pt idx="1">
                  <c:v>Ретинопатия</c:v>
                </c:pt>
                <c:pt idx="2">
                  <c:v>Миопия</c:v>
                </c:pt>
                <c:pt idx="3">
                  <c:v>Гиперметропия</c:v>
                </c:pt>
                <c:pt idx="4">
                  <c:v>Гиперметропия+косоглазие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6245085354331323"/>
          <c:y val="6.5832428875424093E-2"/>
          <c:w val="0.32682307668862753"/>
          <c:h val="0.86833514224915176"/>
        </c:manualLayout>
      </c:layout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0.10619</cdr:x>
      <cdr:y>0.03077</cdr:y>
    </cdr:from>
    <cdr:to>
      <cdr:x>0.56637</cdr:x>
      <cdr:y>0.13846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144016"/>
          <a:ext cx="374441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 воспитанников, из них: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B11B7-0CB8-4E2F-BF97-31EAC7524232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CE77C-C47D-4E54-AD1A-F64F93B9C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9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E77C-C47D-4E54-AD1A-F64F93B9C97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68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E77C-C47D-4E54-AD1A-F64F93B9C97E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97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ru/" TargetMode="External"/><Relationship Id="rId7" Type="http://schemas.openxmlformats.org/officeDocument/2006/relationships/hyperlink" Target="http://www.kinder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&#1084;&#1072;&#1072;&#1084;.ru/" TargetMode="External"/><Relationship Id="rId5" Type="http://schemas.openxmlformats.org/officeDocument/2006/relationships/hyperlink" Target="http://www.defectolog.ru/" TargetMode="External"/><Relationship Id="rId4" Type="http://schemas.openxmlformats.org/officeDocument/2006/relationships/hyperlink" Target="http://www.pedsovet.su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6;&#1090;&#1082;&#1088;&#1099;&#1090;&#1099;&#1081;&#1089;&#1084;&#1086;&#1090;&#1088;.&#1088;&#1092;/main/search/laureat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rodnichok6.nubex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odnichok.mdou6@yandex.ru" TargetMode="External"/><Relationship Id="rId4" Type="http://schemas.openxmlformats.org/officeDocument/2006/relationships/hyperlink" Target="https://vk.com/public204160551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образовательное учреждение № 6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132856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Аналитический отчет деятельности МБДОУ № 6 </a:t>
            </a: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2022 – 2023 учебный год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17" y="629980"/>
            <a:ext cx="2304256" cy="129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0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751344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родолжает </a:t>
            </a:r>
            <a:r>
              <a:rPr lang="x-none" sz="2400"/>
              <a:t>реализов</a:t>
            </a:r>
            <a:r>
              <a:rPr lang="ru-RU" sz="2400" dirty="0" err="1"/>
              <a:t>ываться</a:t>
            </a:r>
            <a:r>
              <a:rPr lang="ru-RU" sz="2400" dirty="0"/>
              <a:t> </a:t>
            </a:r>
            <a:r>
              <a:rPr lang="x-none" sz="2400"/>
              <a:t>проект </a:t>
            </a:r>
            <a:r>
              <a:rPr lang="x-none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«Поддержка семей, имеющих детей»</a:t>
            </a:r>
            <a:r>
              <a:rPr lang="x-none" sz="2400"/>
              <a:t> национального проекта «Образование». </a:t>
            </a:r>
            <a:r>
              <a:rPr lang="x-none" sz="2400" smtClean="0"/>
              <a:t>Его </a:t>
            </a:r>
            <a:r>
              <a:rPr lang="x-none" sz="2400" i="1"/>
              <a:t>основная цель </a:t>
            </a:r>
            <a:r>
              <a:rPr lang="x-none" sz="2400"/>
              <a:t>- создание эффективной системы родительского просвещения и семейного воспитания. </a:t>
            </a:r>
            <a:endParaRPr lang="ru-RU" sz="2400" dirty="0" smtClean="0"/>
          </a:p>
          <a:p>
            <a:r>
              <a:rPr lang="x-none" sz="2400" smtClean="0"/>
              <a:t>В </a:t>
            </a:r>
            <a:r>
              <a:rPr lang="x-none" sz="2400"/>
              <a:t>рамках реализации проекта специалисты МБДОУ № </a:t>
            </a:r>
            <a:r>
              <a:rPr lang="x-none" sz="2400" smtClean="0"/>
              <a:t>6</a:t>
            </a:r>
            <a:r>
              <a:rPr lang="ru-RU" sz="2400" dirty="0" smtClean="0"/>
              <a:t> </a:t>
            </a:r>
            <a:r>
              <a:rPr lang="x-none" sz="2400" smtClean="0"/>
              <a:t>реализовывали </a:t>
            </a:r>
            <a:r>
              <a:rPr lang="x-none" sz="2400"/>
              <a:t>различные формы оказания психолого-педагогической, методической и консультативной </a:t>
            </a:r>
            <a:r>
              <a:rPr lang="x-none" sz="2400" smtClean="0"/>
              <a:t>помощи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02477"/>
            <a:ext cx="256490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14479"/>
            <a:ext cx="1905676" cy="254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082430"/>
            <a:ext cx="2952328" cy="253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908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24230" y="224644"/>
            <a:ext cx="5600098" cy="7920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 воспитанника, </a:t>
            </a:r>
            <a:r>
              <a:rPr lang="ru-RU" sz="3200" dirty="0" smtClean="0"/>
              <a:t>из них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475656" y="1556792"/>
            <a:ext cx="2808312" cy="914400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</a:t>
            </a:r>
          </a:p>
          <a:p>
            <a:pPr algn="ctr"/>
            <a:r>
              <a:rPr lang="ru-RU" sz="2400" dirty="0" smtClean="0"/>
              <a:t> </a:t>
            </a:r>
            <a:r>
              <a:rPr lang="ru-RU" b="1" dirty="0" smtClean="0"/>
              <a:t>дошкольного возраста</a:t>
            </a:r>
            <a:endParaRPr lang="ru-RU" b="1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653982" y="1498175"/>
            <a:ext cx="2664296" cy="914400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</a:t>
            </a:r>
          </a:p>
          <a:p>
            <a:pPr algn="ctr"/>
            <a:r>
              <a:rPr lang="ru-RU" sz="2000" b="1" dirty="0" smtClean="0"/>
              <a:t>раннего возраста</a:t>
            </a:r>
            <a:endParaRPr lang="ru-RU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128887" y="1124744"/>
            <a:ext cx="18002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084168" y="1124744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57622782"/>
              </p:ext>
            </p:extLst>
          </p:nvPr>
        </p:nvGraphicFramePr>
        <p:xfrm>
          <a:off x="971600" y="2471192"/>
          <a:ext cx="7848872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603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332656"/>
            <a:ext cx="71287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семей воспитанников, состоящих на учете 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КДНиЗП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ПДН МО МВД России «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Оленегорский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</a:p>
          <a:p>
            <a:pPr>
              <a:defRPr/>
            </a:pPr>
            <a:r>
              <a:rPr lang="ru-RU" altLang="ru-RU" sz="2800" b="1" dirty="0" smtClean="0"/>
              <a:t>2022 – 2023 учебный год – 3 семьи</a:t>
            </a:r>
          </a:p>
          <a:p>
            <a:pPr>
              <a:defRPr/>
            </a:pPr>
            <a:r>
              <a:rPr lang="ru-RU" altLang="ru-RU" sz="2800" b="1" dirty="0" smtClean="0"/>
              <a:t>2021 – 2022 </a:t>
            </a:r>
            <a:r>
              <a:rPr lang="ru-RU" altLang="ru-RU" sz="2800" b="1" dirty="0"/>
              <a:t>учебный год – 4 </a:t>
            </a:r>
            <a:r>
              <a:rPr lang="ru-RU" altLang="ru-RU" sz="2800" b="1" dirty="0" smtClean="0"/>
              <a:t>семьи</a:t>
            </a:r>
            <a:endParaRPr lang="ru-RU" altLang="ru-RU" sz="2800" b="1" dirty="0"/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</a:t>
            </a: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 воспитанников, состоящих на учете в </a:t>
            </a: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учреждении:</a:t>
            </a:r>
            <a:endParaRPr lang="ru-RU" alt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altLang="ru-RU" sz="2800" b="1" dirty="0"/>
              <a:t>2022 – 2023</a:t>
            </a:r>
            <a:r>
              <a:rPr lang="ru-RU" altLang="ru-RU" sz="2800" b="1" dirty="0" smtClean="0"/>
              <a:t> </a:t>
            </a:r>
            <a:r>
              <a:rPr lang="ru-RU" altLang="ru-RU" sz="2800" b="1" dirty="0"/>
              <a:t>учебный год – </a:t>
            </a:r>
            <a:r>
              <a:rPr lang="ru-RU" altLang="ru-RU" sz="2800" b="1" dirty="0" smtClean="0"/>
              <a:t>нет</a:t>
            </a:r>
            <a:endParaRPr lang="ru-RU" altLang="ru-RU" sz="2800" b="1" dirty="0"/>
          </a:p>
          <a:p>
            <a:pPr>
              <a:defRPr/>
            </a:pPr>
            <a:r>
              <a:rPr lang="ru-RU" altLang="ru-RU" sz="2800" b="1" dirty="0"/>
              <a:t>2021 – 2022</a:t>
            </a:r>
            <a:r>
              <a:rPr lang="ru-RU" altLang="ru-RU" sz="2800" b="1" dirty="0" smtClean="0"/>
              <a:t> </a:t>
            </a:r>
            <a:r>
              <a:rPr lang="ru-RU" altLang="ru-RU" sz="2800" b="1" dirty="0"/>
              <a:t>учебный год -  нет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опекаемых </a:t>
            </a: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детей: </a:t>
            </a:r>
            <a:endParaRPr lang="ru-RU" alt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altLang="ru-RU" sz="2800" b="1" dirty="0"/>
              <a:t>2022 – 2023 </a:t>
            </a:r>
            <a:r>
              <a:rPr lang="ru-RU" altLang="ru-RU" sz="2800" b="1" dirty="0" smtClean="0"/>
              <a:t>учебный </a:t>
            </a:r>
            <a:r>
              <a:rPr lang="ru-RU" altLang="ru-RU" sz="2800" b="1" dirty="0"/>
              <a:t>год – </a:t>
            </a:r>
            <a:r>
              <a:rPr lang="ru-RU" altLang="ru-RU" sz="2800" b="1" dirty="0" smtClean="0"/>
              <a:t>1 воспитанник</a:t>
            </a:r>
          </a:p>
          <a:p>
            <a:pPr>
              <a:defRPr/>
            </a:pPr>
            <a:r>
              <a:rPr lang="ru-RU" altLang="ru-RU" sz="2800" b="1" dirty="0" smtClean="0"/>
              <a:t>2021 </a:t>
            </a:r>
            <a:r>
              <a:rPr lang="ru-RU" altLang="ru-RU" sz="2800" b="1" dirty="0"/>
              <a:t>– 2022</a:t>
            </a:r>
            <a:r>
              <a:rPr lang="ru-RU" altLang="ru-RU" sz="2800" b="1" dirty="0" smtClean="0"/>
              <a:t> </a:t>
            </a:r>
            <a:r>
              <a:rPr lang="ru-RU" altLang="ru-RU" sz="2800" b="1" dirty="0"/>
              <a:t>учебный год – 3 </a:t>
            </a:r>
            <a:r>
              <a:rPr lang="ru-RU" altLang="ru-RU" sz="2800" b="1" dirty="0" smtClean="0"/>
              <a:t>воспитанника</a:t>
            </a:r>
            <a:endParaRPr lang="ru-RU" altLang="ru-RU" sz="2800" b="1" dirty="0"/>
          </a:p>
          <a:p>
            <a:pPr>
              <a:defRPr/>
            </a:pPr>
            <a:endParaRPr lang="ru-RU" altLang="ru-RU" b="1" dirty="0"/>
          </a:p>
          <a:p>
            <a:pPr>
              <a:defRPr/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7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047269"/>
              </p:ext>
            </p:extLst>
          </p:nvPr>
        </p:nvGraphicFramePr>
        <p:xfrm>
          <a:off x="323528" y="692696"/>
          <a:ext cx="8424937" cy="6210617"/>
        </p:xfrm>
        <a:graphic>
          <a:graphicData uri="http://schemas.openxmlformats.org/drawingml/2006/table">
            <a:tbl>
              <a:tblPr/>
              <a:tblGrid>
                <a:gridCol w="5335013"/>
                <a:gridCol w="1502609"/>
                <a:gridCol w="1587315"/>
              </a:tblGrid>
              <a:tr h="2868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Годы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2022-23 год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2021-22 год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детей, из них: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182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мальчиков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девочек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Полных семей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Неполных семей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 с 1 ребенком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 с 2 детьми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 более чем с 2 детьми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56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Работающих матерей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Неработающих матерей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56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25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Матерей со средним, средним специальным образованием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127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Матерей с высшим образованием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Отцов со средним, средним специальным образованием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111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Отцов с высшим образованием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46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Семей, проживающих отдельно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175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Семей, проживающих с родителями мужа (жены)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 русских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172</a:t>
                      </a:r>
                      <a:endParaRPr lang="ru-RU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29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Семей других национальностей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827584" y="188640"/>
            <a:ext cx="6768752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/>
              <a:t>Социальный паспорт семей воспитанников</a:t>
            </a:r>
            <a:endParaRPr lang="ru-RU" sz="2400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1500030"/>
            <a:ext cx="7056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храна </a:t>
            </a: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 и укрепления здоровья детей, приобщение  ребенка к ценностям здорового образа жизни, комплексная помощь детям с нарушением </a:t>
            </a: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3688" y="224644"/>
            <a:ext cx="5904656" cy="10441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Приоритетное направление работы 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15912"/>
            <a:ext cx="316547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63917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752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91826598"/>
              </p:ext>
            </p:extLst>
          </p:nvPr>
        </p:nvGraphicFramePr>
        <p:xfrm>
          <a:off x="1619672" y="1196752"/>
          <a:ext cx="671449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835696" y="260648"/>
            <a:ext cx="5760640" cy="8640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адаптации воспитанников раннего возраста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110462"/>
            <a:ext cx="2479619" cy="249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97" y="4024661"/>
            <a:ext cx="192367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9" y="4069411"/>
            <a:ext cx="2160240" cy="247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20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403648" y="476672"/>
            <a:ext cx="6336704" cy="8640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Оздоровительные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профилактические и закаливающие мероприятия:</a:t>
            </a: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484784"/>
            <a:ext cx="54548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фитотерапия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витаминотерапия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ингаляционная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небулайзерная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терапия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медикоментозная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терапия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увлажнение и ионизация воздуха в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помещениях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ЛФК,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логоритмика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alt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тифлоритмика</a:t>
            </a:r>
            <a:endParaRPr lang="ru-RU" alt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дыхательные  гимнастики </a:t>
            </a:r>
            <a:endParaRPr lang="ru-RU" alt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36" y="1556792"/>
            <a:ext cx="2562031" cy="192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30" y="3789040"/>
            <a:ext cx="2562031" cy="192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806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46159" y="330468"/>
            <a:ext cx="5452810" cy="65025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Центра здоровья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1052736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развития физических качеств, формирования двигательных умений и навыков, воспитания потребности в самостоятельных занятиях физическими упражнениями используются: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991728"/>
            <a:ext cx="45365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комплексы дыхательных упражнений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 основе  методик 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 Лазарева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К.Бутейко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А. Стрельниковой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 использованием разнообразных дыхательных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тренажеров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5" b="20628"/>
          <a:stretch/>
        </p:blipFill>
        <p:spPr>
          <a:xfrm>
            <a:off x="5796136" y="3101010"/>
            <a:ext cx="2939309" cy="338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40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476672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ru-RU" altLang="ru-RU" sz="28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психокоррекционные</a:t>
            </a:r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мероприятия: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двигательная релаксация,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психомышечная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 релаксация, сенсомоторная релаксация;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ароматерапия  (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аромамасла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лук, чеснок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altLang="ru-RU" sz="2800" b="1" dirty="0" err="1">
                <a:solidFill>
                  <a:schemeClr val="accent1">
                    <a:lumMod val="50000"/>
                  </a:schemeClr>
                </a:solidFill>
              </a:rPr>
              <a:t>олбас</a:t>
            </a:r>
            <a:r>
              <a:rPr lang="ru-RU" altLang="ru-RU" sz="28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6008" r="6232" b="6313"/>
          <a:stretch/>
        </p:blipFill>
        <p:spPr bwMode="auto">
          <a:xfrm>
            <a:off x="1547664" y="3286664"/>
            <a:ext cx="2854805" cy="3027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2936"/>
            <a:ext cx="2785433" cy="371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5595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5856" y="437794"/>
            <a:ext cx="2651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самомассаж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61014"/>
            <a:ext cx="3600400" cy="281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4717" r="5057" b="5543"/>
          <a:stretch/>
        </p:blipFill>
        <p:spPr bwMode="auto">
          <a:xfrm>
            <a:off x="5796136" y="1628800"/>
            <a:ext cx="3001992" cy="3752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940519"/>
            <a:ext cx="3618148" cy="271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96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SCF1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11429" b="27594"/>
          <a:stretch>
            <a:fillRect/>
          </a:stretch>
        </p:blipFill>
        <p:spPr bwMode="auto">
          <a:xfrm>
            <a:off x="150741" y="176301"/>
            <a:ext cx="4249738" cy="291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P1040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8913"/>
            <a:ext cx="4206875" cy="2919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99592" y="342900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образовательное учреждение № 6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581630"/>
            <a:ext cx="41764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Юридический адрес: </a:t>
            </a:r>
          </a:p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Российская Федерация,</a:t>
            </a:r>
          </a:p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184530, Мурманская область, </a:t>
            </a:r>
          </a:p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город  Оленегорск,</a:t>
            </a:r>
          </a:p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улица Парковая, д. 10 А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25144"/>
            <a:ext cx="2915816" cy="16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9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419739"/>
            <a:ext cx="6730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етрадиционные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самомассажа: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124744"/>
            <a:ext cx="65527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массаж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с использованием перьев,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</a:rPr>
              <a:t>суджок-массажеров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 (колец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мячей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для рук, ног и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тела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раздражение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рецепторов кожи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головы специальными </a:t>
            </a: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</a:rPr>
              <a:t>массажерами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  для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головы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массаж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биологически активных точек</a:t>
            </a:r>
          </a:p>
          <a:p>
            <a:endParaRPr lang="ru-RU" altLang="ru-RU" dirty="0">
              <a:solidFill>
                <a:srgbClr val="26267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5024"/>
            <a:ext cx="3901296" cy="276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r="9622"/>
          <a:stretch/>
        </p:blipFill>
        <p:spPr>
          <a:xfrm>
            <a:off x="4896036" y="3645024"/>
            <a:ext cx="3791448" cy="276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402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5872" y="403240"/>
            <a:ext cx="5440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скандинавская</a:t>
            </a: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ходьба и лыжи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5" y="892514"/>
            <a:ext cx="3766025" cy="282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4"/>
          <a:stretch/>
        </p:blipFill>
        <p:spPr>
          <a:xfrm>
            <a:off x="4644008" y="926460"/>
            <a:ext cx="3984355" cy="279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3"/>
          <a:stretch/>
        </p:blipFill>
        <p:spPr>
          <a:xfrm>
            <a:off x="1979712" y="3789040"/>
            <a:ext cx="4741383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291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331640" y="419739"/>
            <a:ext cx="6336704" cy="56098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Пропуск одним ребенком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болезни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1640" y="3573016"/>
            <a:ext cx="6336704" cy="5040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Посещаемость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70983218"/>
              </p:ext>
            </p:extLst>
          </p:nvPr>
        </p:nvGraphicFramePr>
        <p:xfrm>
          <a:off x="1631178" y="4509120"/>
          <a:ext cx="6096000" cy="190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37274227"/>
              </p:ext>
            </p:extLst>
          </p:nvPr>
        </p:nvGraphicFramePr>
        <p:xfrm>
          <a:off x="1475656" y="1196752"/>
          <a:ext cx="685850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3837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23950" y="419739"/>
            <a:ext cx="6272386" cy="4889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Индекс здоровья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23950" y="3573016"/>
            <a:ext cx="6272386" cy="5040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здоровья воспитанников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32392584"/>
              </p:ext>
            </p:extLst>
          </p:nvPr>
        </p:nvGraphicFramePr>
        <p:xfrm>
          <a:off x="1619672" y="1124744"/>
          <a:ext cx="6184193" cy="217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839732"/>
              </p:ext>
            </p:extLst>
          </p:nvPr>
        </p:nvGraphicFramePr>
        <p:xfrm>
          <a:off x="395536" y="4365104"/>
          <a:ext cx="8352928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0160"/>
                <a:gridCol w="1656184"/>
                <a:gridCol w="1584176"/>
                <a:gridCol w="1368152"/>
                <a:gridCol w="1152128"/>
                <a:gridCol w="1152128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 группа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 группа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 группа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 группа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 группа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2022-2023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55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д. (30%)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(61%)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15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д.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(8%)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р. (1%)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2021-2022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(26%)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(66%)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(7%)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р. (1%)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2020-2021</a:t>
                      </a:r>
                      <a:endParaRPr lang="ru-RU" sz="20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30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д. (16%)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(61%)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(20%)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д. (3%)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512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43608" y="332656"/>
            <a:ext cx="6624736" cy="6566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воспитанников на «Д» учёте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57807497"/>
              </p:ext>
            </p:extLst>
          </p:nvPr>
        </p:nvGraphicFramePr>
        <p:xfrm>
          <a:off x="1763688" y="1052736"/>
          <a:ext cx="554461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1629" y="4204701"/>
            <a:ext cx="47010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питания осуществляется с соблюдением действующих санитарных  норм и нормативов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r="10452"/>
          <a:stretch/>
        </p:blipFill>
        <p:spPr>
          <a:xfrm>
            <a:off x="5796135" y="4149080"/>
            <a:ext cx="3066287" cy="235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152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31640" y="419739"/>
            <a:ext cx="6336704" cy="56098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натуральных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3436537"/>
            <a:ext cx="6336704" cy="56098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денежных норм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91354603"/>
              </p:ext>
            </p:extLst>
          </p:nvPr>
        </p:nvGraphicFramePr>
        <p:xfrm>
          <a:off x="1331640" y="1001291"/>
          <a:ext cx="657639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60652013"/>
              </p:ext>
            </p:extLst>
          </p:nvPr>
        </p:nvGraphicFramePr>
        <p:xfrm>
          <a:off x="1330549" y="4149080"/>
          <a:ext cx="662473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58688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79712" y="260649"/>
            <a:ext cx="5688632" cy="936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коррекционной работы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42719693"/>
              </p:ext>
            </p:extLst>
          </p:nvPr>
        </p:nvGraphicFramePr>
        <p:xfrm>
          <a:off x="1151620" y="2171765"/>
          <a:ext cx="777686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7664" y="1340768"/>
            <a:ext cx="69847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воспитанников </a:t>
            </a:r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нарушением зрения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диагнозам</a:t>
            </a:r>
          </a:p>
        </p:txBody>
      </p:sp>
    </p:spTree>
    <p:extLst>
      <p:ext uri="{BB962C8B-B14F-4D97-AF65-F5344CB8AC3E}">
        <p14:creationId xmlns:p14="http://schemas.microsoft.com/office/powerpoint/2010/main" val="101810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395715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оздоровления детей</a:t>
            </a:r>
          </a:p>
          <a:p>
            <a:pPr algn="ctr"/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нарушением зрения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5373216"/>
            <a:ext cx="7848872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dirty="0"/>
              <a:t>Общий показатель</a:t>
            </a:r>
            <a:r>
              <a:rPr lang="ru-RU" altLang="ru-RU" sz="2400" dirty="0"/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эффективности лечения </a:t>
            </a:r>
            <a:r>
              <a:rPr lang="ru-RU" altLang="ru-RU" sz="2400" dirty="0"/>
              <a:t>составил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93%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48356613"/>
              </p:ext>
            </p:extLst>
          </p:nvPr>
        </p:nvGraphicFramePr>
        <p:xfrm>
          <a:off x="1331640" y="1397000"/>
          <a:ext cx="7128792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6297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357471"/>
            <a:ext cx="5874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оздоровления детей </a:t>
            </a:r>
            <a:r>
              <a:rPr lang="ru-RU" alt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тяжелыми нарушениями речи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5767348"/>
            <a:ext cx="7056784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оздоровления </a:t>
            </a:r>
            <a:r>
              <a:rPr lang="ru-RU" altLang="ru-RU" sz="2400" b="1" dirty="0"/>
              <a:t>детей с </a:t>
            </a:r>
            <a:r>
              <a:rPr lang="ru-RU" altLang="ru-RU" sz="2400" b="1" dirty="0" smtClean="0"/>
              <a:t>ТНР -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94%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93583474"/>
              </p:ext>
            </p:extLst>
          </p:nvPr>
        </p:nvGraphicFramePr>
        <p:xfrm>
          <a:off x="1547664" y="1373134"/>
          <a:ext cx="660005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6160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r>
              <a:rPr lang="ru-RU" alt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психологической диагностики</a:t>
            </a: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выпускников </a:t>
            </a: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ДОО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56900888"/>
              </p:ext>
            </p:extLst>
          </p:nvPr>
        </p:nvGraphicFramePr>
        <p:xfrm>
          <a:off x="971600" y="1484784"/>
          <a:ext cx="759684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337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94692"/>
            <a:ext cx="70567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№ 6  </a:t>
            </a:r>
            <a:r>
              <a:rPr lang="ru-RU" sz="2800" dirty="0" smtClean="0"/>
              <a:t>имеет</a:t>
            </a:r>
            <a:r>
              <a:rPr lang="ru-RU" sz="2800" dirty="0"/>
              <a:t>: </a:t>
            </a:r>
            <a:endParaRPr lang="ru-RU" sz="2800" dirty="0" smtClean="0"/>
          </a:p>
          <a:p>
            <a:endParaRPr lang="ru-RU" dirty="0"/>
          </a:p>
          <a:p>
            <a:pPr marL="342900" indent="-342900">
              <a:buFontTx/>
              <a:buChar char="-"/>
            </a:pPr>
            <a:r>
              <a:rPr lang="ru-RU" sz="2800" b="1" dirty="0" smtClean="0"/>
              <a:t>устав</a:t>
            </a:r>
            <a:r>
              <a:rPr lang="ru-RU" sz="2800" b="1" dirty="0"/>
              <a:t>,</a:t>
            </a:r>
            <a:r>
              <a:rPr lang="ru-RU" sz="2800" dirty="0"/>
              <a:t> утвержденный постановлением Администрации г. Оленегорска от 11.02.2022 № </a:t>
            </a:r>
            <a:r>
              <a:rPr lang="ru-RU" sz="2800" dirty="0" smtClean="0"/>
              <a:t>82;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pPr marL="342900" indent="-342900">
              <a:buFontTx/>
              <a:buChar char="-"/>
            </a:pPr>
            <a:r>
              <a:rPr lang="ru-RU" sz="2800" b="1" dirty="0" smtClean="0"/>
              <a:t>лицензию </a:t>
            </a:r>
            <a:r>
              <a:rPr lang="ru-RU" sz="2800" b="1" dirty="0"/>
              <a:t>на образовательную деятельность </a:t>
            </a:r>
            <a:r>
              <a:rPr lang="ru-RU" sz="2800" dirty="0"/>
              <a:t>№ Л035-01232-51/00213367 от 25.12.2019 </a:t>
            </a:r>
            <a:r>
              <a:rPr lang="ru-RU" sz="2800" dirty="0" smtClean="0"/>
              <a:t>года;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pPr marL="342900" indent="-342900">
              <a:buFontTx/>
              <a:buChar char="-"/>
            </a:pPr>
            <a:r>
              <a:rPr lang="ru-RU" sz="2800" b="1" dirty="0" smtClean="0"/>
              <a:t>лицензию </a:t>
            </a:r>
            <a:r>
              <a:rPr lang="ru-RU" sz="2800" b="1" dirty="0"/>
              <a:t>на медицинскую деятельность </a:t>
            </a:r>
            <a:r>
              <a:rPr lang="ru-RU" sz="2800" dirty="0"/>
              <a:t>№ ЛО-51-01-002245 от 13.01.2020 </a:t>
            </a:r>
            <a:r>
              <a:rPr lang="ru-RU" sz="2800" dirty="0" smtClean="0"/>
              <a:t>года;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pPr marL="342900" indent="-342900">
              <a:buFontTx/>
              <a:buChar char="-"/>
            </a:pPr>
            <a:r>
              <a:rPr lang="ru-RU" altLang="ru-RU" sz="2800" b="1" dirty="0" smtClean="0"/>
              <a:t>образовательную программу дошкольного </a:t>
            </a:r>
            <a:r>
              <a:rPr lang="ru-RU" altLang="ru-RU" sz="2800" b="1" dirty="0"/>
              <a:t>образования</a:t>
            </a:r>
            <a:endParaRPr lang="ru-RU" sz="2800" b="1" dirty="0"/>
          </a:p>
          <a:p>
            <a:pPr marL="342900" indent="-342900">
              <a:buFontTx/>
              <a:buChar char="-"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2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и обучение </a:t>
            </a:r>
            <a:b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детей-инвалидов и детей с ОВЗ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628800"/>
            <a:ext cx="72008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3200" dirty="0" smtClean="0"/>
              <a:t>В 2022-2023 учебном году в МБДОУ дети-инвалиды не зачислены</a:t>
            </a:r>
          </a:p>
          <a:p>
            <a:pPr algn="just">
              <a:lnSpc>
                <a:spcPct val="90000"/>
              </a:lnSpc>
              <a:defRPr/>
            </a:pPr>
            <a:endParaRPr lang="ru-RU" sz="2400" dirty="0"/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3200" dirty="0"/>
              <a:t>Необходимую помощь по коррекции нарушений развития получают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r>
              <a:rPr lang="ru-RU" sz="3200" dirty="0" smtClean="0"/>
              <a:t> воспитанник, </a:t>
            </a:r>
            <a:r>
              <a:rPr lang="ru-RU" sz="3200" dirty="0"/>
              <a:t>что составляет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28%</a:t>
            </a:r>
            <a:r>
              <a:rPr lang="ru-RU" sz="3200" dirty="0" smtClean="0"/>
              <a:t> </a:t>
            </a:r>
            <a:r>
              <a:rPr lang="ru-RU" sz="3200" dirty="0"/>
              <a:t>от общего числа детей, посещающих </a:t>
            </a:r>
            <a:r>
              <a:rPr lang="ru-RU" sz="3200" dirty="0" smtClean="0"/>
              <a:t>учреждение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5657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79712" y="260649"/>
            <a:ext cx="5688632" cy="936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Программно-методическое обеспечение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3404" y="1206419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ДОО реализуется образовательная программа дошкольного образования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160526"/>
            <a:ext cx="604867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Обязательная часть Программы</a:t>
            </a:r>
            <a:r>
              <a:rPr lang="ru-RU" alt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100" dirty="0"/>
              <a:t>разработана с учетом: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sz="2100" dirty="0"/>
              <a:t>примерной основной общеобразовательной программы дошкольного образования «От рождения до школы» под редакцией </a:t>
            </a:r>
            <a:r>
              <a:rPr lang="ru-RU" altLang="ru-RU" sz="2100" dirty="0" smtClean="0"/>
              <a:t>Н.Е</a:t>
            </a:r>
            <a:r>
              <a:rPr lang="ru-RU" altLang="ru-RU" sz="2100" dirty="0"/>
              <a:t>. </a:t>
            </a:r>
            <a:r>
              <a:rPr lang="ru-RU" altLang="ru-RU" sz="2100" dirty="0" err="1"/>
              <a:t>Вераксы</a:t>
            </a:r>
            <a:r>
              <a:rPr lang="ru-RU" altLang="ru-RU" sz="2100" dirty="0"/>
              <a:t>, Т.С. Комаровой, М.А. Васильевой;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sz="2100" dirty="0"/>
              <a:t>программы «Коррекционная работа в детском саду» под редакцией  Л.И</a:t>
            </a:r>
            <a:r>
              <a:rPr lang="ru-RU" altLang="ru-RU" sz="2100" dirty="0" smtClean="0"/>
              <a:t>. Плаксиной</a:t>
            </a:r>
            <a:r>
              <a:rPr lang="ru-RU" altLang="ru-RU" sz="2100" dirty="0"/>
              <a:t>;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sz="2100" dirty="0"/>
              <a:t>примерной  адаптированной образовательной программы  для детей с тяжелыми нарушениями речи (общим недоразвитием речи)  с 3 до 7 лет под редакцией  Н.В. </a:t>
            </a:r>
            <a:r>
              <a:rPr lang="ru-RU" altLang="ru-RU" sz="2100" dirty="0" err="1"/>
              <a:t>Нищевой</a:t>
            </a:r>
            <a:r>
              <a:rPr lang="ru-RU" altLang="ru-RU" sz="2100" dirty="0"/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60526"/>
            <a:ext cx="2016224" cy="1512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98661"/>
            <a:ext cx="1224148" cy="183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86" y="5010916"/>
            <a:ext cx="1247526" cy="1745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03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548680"/>
            <a:ext cx="6264696" cy="431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Программы, формируемая  участниками образовательных отношений</a:t>
            </a:r>
            <a:r>
              <a:rPr lang="ru-RU" sz="2200" dirty="0"/>
              <a:t>,  разработана с учетом парциальных программ, направленных на художественно-эстетическое, познавательное, социально-коммуникативное и физическое развитие детей:</a:t>
            </a:r>
          </a:p>
          <a:p>
            <a:pPr>
              <a:defRPr/>
            </a:pPr>
            <a:endParaRPr lang="ru-RU" sz="500" dirty="0"/>
          </a:p>
          <a:p>
            <a:pPr>
              <a:defRPr/>
            </a:pPr>
            <a:r>
              <a:rPr lang="ru-RU" sz="2200" b="1" dirty="0"/>
              <a:t>- «Малыш» В.А</a:t>
            </a:r>
            <a:r>
              <a:rPr lang="ru-RU" sz="2200" b="1" dirty="0" smtClean="0"/>
              <a:t>. Петровой</a:t>
            </a:r>
            <a:endParaRPr lang="ru-RU" sz="2200" b="1" dirty="0"/>
          </a:p>
          <a:p>
            <a:pPr>
              <a:defRPr/>
            </a:pPr>
            <a:r>
              <a:rPr lang="ru-RU" sz="2200" b="1" dirty="0"/>
              <a:t>- «Основы безопасности жизнедеятельности» Авдеевой Н.Н., Князевой  О.Л., </a:t>
            </a:r>
            <a:r>
              <a:rPr lang="ru-RU" sz="2200" b="1" dirty="0" err="1"/>
              <a:t>Стеркиной</a:t>
            </a:r>
            <a:r>
              <a:rPr lang="ru-RU" sz="2200" b="1" dirty="0"/>
              <a:t> </a:t>
            </a:r>
            <a:r>
              <a:rPr lang="ru-RU" sz="2200" b="1" dirty="0" smtClean="0"/>
              <a:t>Р.Б.</a:t>
            </a:r>
            <a:endParaRPr lang="ru-RU" sz="2200" b="1" dirty="0"/>
          </a:p>
          <a:p>
            <a:pPr>
              <a:defRPr/>
            </a:pPr>
            <a:r>
              <a:rPr lang="ru-RU" sz="2200" b="1" dirty="0"/>
              <a:t>- «С чистым сердцем» Р.Ю. Белоусовой, А.Н. Егоровой, Ю.С. </a:t>
            </a:r>
            <a:r>
              <a:rPr lang="ru-RU" sz="2200" b="1" dirty="0" smtClean="0"/>
              <a:t>Калинкиной</a:t>
            </a:r>
            <a:endParaRPr lang="ru-RU" sz="2200" b="1" dirty="0"/>
          </a:p>
          <a:p>
            <a:pPr>
              <a:defRPr/>
            </a:pPr>
            <a:r>
              <a:rPr lang="ru-RU" sz="2200" b="1" dirty="0"/>
              <a:t>- «Будь здоров, дошкольник» Т.Э. </a:t>
            </a:r>
            <a:r>
              <a:rPr lang="ru-RU" sz="2200" b="1" dirty="0" err="1" smtClean="0"/>
              <a:t>Токаевой</a:t>
            </a:r>
            <a:endParaRPr lang="ru-RU" sz="2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4913474"/>
            <a:ext cx="1267357" cy="185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3685"/>
          <a:stretch/>
        </p:blipFill>
        <p:spPr>
          <a:xfrm>
            <a:off x="7236296" y="4913474"/>
            <a:ext cx="1358988" cy="185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4913474"/>
            <a:ext cx="1260353" cy="190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13962" r="18939" b="14717"/>
          <a:stretch/>
        </p:blipFill>
        <p:spPr>
          <a:xfrm>
            <a:off x="1547664" y="4913473"/>
            <a:ext cx="1283436" cy="186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828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155679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проблемного обучения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интерактивные технологии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интегративного обучения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проектные методы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обучения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информационно-коммуникативные технологии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smtClean="0"/>
              <a:t>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9712" y="260649"/>
            <a:ext cx="5688632" cy="936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образовательные  и инновационные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06" y="1371048"/>
            <a:ext cx="2961358" cy="222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04" y="3868225"/>
            <a:ext cx="2949560" cy="221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299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979712" y="260649"/>
            <a:ext cx="5688632" cy="936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 дополнительных образовательных услуг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412776"/>
            <a:ext cx="74888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общеобразовательные программы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художественной направленности: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419906"/>
            <a:ext cx="70025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/>
              <a:t>«</a:t>
            </a:r>
            <a:r>
              <a:rPr lang="ru-RU" sz="2400" b="1" i="1" dirty="0"/>
              <a:t>Капельки «Родничка»</a:t>
            </a:r>
            <a:r>
              <a:rPr lang="ru-RU" sz="2400" b="1" dirty="0"/>
              <a:t> - вокальная и музыкально-танцевальная студия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ru-RU" sz="2400" dirty="0"/>
              <a:t>от 4 до 7лет)</a:t>
            </a:r>
          </a:p>
          <a:p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/>
              <a:t>«</a:t>
            </a:r>
            <a:r>
              <a:rPr lang="ru-RU" sz="2400" b="1" i="1" dirty="0"/>
              <a:t>Волшебное тесто» </a:t>
            </a:r>
            <a:r>
              <a:rPr lang="ru-RU" sz="2400" dirty="0"/>
              <a:t>(группа компенсирующей направленности для детей с ТНР)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0110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19978" r="25849" b="19978"/>
          <a:stretch/>
        </p:blipFill>
        <p:spPr>
          <a:xfrm>
            <a:off x="4760894" y="4432679"/>
            <a:ext cx="3744416" cy="223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872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4200" y="764704"/>
            <a:ext cx="78882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общеобразовательные программы</a:t>
            </a:r>
            <a:r>
              <a:rPr lang="ru-RU" b="1" dirty="0" smtClean="0"/>
              <a:t>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социально-гуманитарной направленности: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772816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/>
              <a:t>«</a:t>
            </a:r>
            <a:r>
              <a:rPr lang="ru-RU" sz="2400" b="1" dirty="0"/>
              <a:t>Весёлый английский» </a:t>
            </a:r>
            <a:r>
              <a:rPr lang="ru-RU" sz="2400" dirty="0"/>
              <a:t>(от 5 до 7 лет)</a:t>
            </a:r>
          </a:p>
          <a:p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/>
              <a:t>«</a:t>
            </a:r>
            <a:r>
              <a:rPr lang="ru-RU" sz="2400" b="1" dirty="0" err="1"/>
              <a:t>Предшколка</a:t>
            </a:r>
            <a:r>
              <a:rPr lang="ru-RU" sz="2400" b="1" dirty="0"/>
              <a:t>» </a:t>
            </a:r>
            <a:r>
              <a:rPr lang="ru-RU" sz="2400" dirty="0"/>
              <a:t>(от 6 до 7 лет)</a:t>
            </a:r>
          </a:p>
          <a:p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/>
              <a:t>«</a:t>
            </a:r>
            <a:r>
              <a:rPr lang="ru-RU" sz="2400" b="1" dirty="0"/>
              <a:t>Грамотейка» </a:t>
            </a:r>
            <a:r>
              <a:rPr lang="ru-RU" sz="2400" dirty="0"/>
              <a:t>(группы компенсирующей направленности для детей с ТНР)</a:t>
            </a:r>
            <a:endParaRPr lang="ru-RU" sz="2400" b="1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4003" y="4012560"/>
            <a:ext cx="1542333" cy="269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C:\Users\Учитель\Desktop\Фото Английский\7Zn7lJKoOD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4092065"/>
            <a:ext cx="3379110" cy="253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417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712532"/>
            <a:ext cx="74888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общеобразовательные программы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физкультурно-спортивной направленности: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700808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Ранний возраст (от 1,5 до 3 лет</a:t>
            </a:r>
            <a:r>
              <a:rPr lang="ru-RU" sz="2400" dirty="0" smtClean="0"/>
              <a:t>):</a:t>
            </a:r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/>
              <a:t>«</a:t>
            </a:r>
            <a:r>
              <a:rPr lang="ru-RU" sz="2400" b="1" i="1" dirty="0"/>
              <a:t>Искорки здоровья</a:t>
            </a:r>
            <a:r>
              <a:rPr lang="ru-RU" sz="2400" b="1" i="1" dirty="0" smtClean="0"/>
              <a:t>»</a:t>
            </a:r>
            <a:endParaRPr lang="ru-RU" sz="2400" b="1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/>
              <a:t> </a:t>
            </a:r>
            <a:r>
              <a:rPr lang="ru-RU" sz="2400" b="1" i="1" dirty="0"/>
              <a:t>«Здоровый малыш</a:t>
            </a:r>
            <a:r>
              <a:rPr lang="ru-RU" sz="2400" b="1" i="1" dirty="0" smtClean="0"/>
              <a:t>» </a:t>
            </a:r>
            <a:endParaRPr lang="ru-RU" sz="2400" b="1" i="1" dirty="0"/>
          </a:p>
          <a:p>
            <a:endParaRPr lang="ru-RU" sz="2400" dirty="0"/>
          </a:p>
          <a:p>
            <a:r>
              <a:rPr lang="ru-RU" sz="2400" dirty="0"/>
              <a:t>Дошкольный возраст (от 3 до 7 лет</a:t>
            </a:r>
            <a:r>
              <a:rPr lang="ru-RU" sz="2400" dirty="0" smtClean="0"/>
              <a:t>): </a:t>
            </a:r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/>
              <a:t> </a:t>
            </a:r>
            <a:r>
              <a:rPr lang="ru-RU" sz="2400" b="1" i="1" dirty="0"/>
              <a:t>«Ритмическая мозаика»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21" y="1623767"/>
            <a:ext cx="2262627" cy="238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93096"/>
            <a:ext cx="3456384" cy="244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8" t="4312" r="1388" b="2756"/>
          <a:stretch/>
        </p:blipFill>
        <p:spPr>
          <a:xfrm>
            <a:off x="5148064" y="4200674"/>
            <a:ext cx="3436323" cy="253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9792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692696"/>
            <a:ext cx="70567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Дополнительная общеобразовательная программа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технической направленности: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91683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/>
              <a:t> </a:t>
            </a:r>
            <a:r>
              <a:rPr lang="ru-RU" sz="2400" b="1" i="1" dirty="0"/>
              <a:t>«Робототехника и </a:t>
            </a:r>
            <a:r>
              <a:rPr lang="en-US" sz="2400" b="1" dirty="0"/>
              <a:t>LEGO</a:t>
            </a:r>
            <a:r>
              <a:rPr lang="ru-RU" sz="2400" b="1" dirty="0"/>
              <a:t>-</a:t>
            </a:r>
            <a:r>
              <a:rPr lang="ru-RU" sz="2400" b="1" i="1" dirty="0"/>
              <a:t>конструирование в детском саду» </a:t>
            </a:r>
            <a:r>
              <a:rPr lang="ru-RU" sz="2400" dirty="0" smtClean="0"/>
              <a:t>(</a:t>
            </a:r>
            <a:r>
              <a:rPr lang="ru-RU" sz="2400" dirty="0"/>
              <a:t>от 3 до 7 лет)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79630"/>
            <a:ext cx="4114749" cy="308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7"/>
          <a:stretch/>
        </p:blipFill>
        <p:spPr>
          <a:xfrm>
            <a:off x="5508104" y="3003018"/>
            <a:ext cx="3168352" cy="316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5450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b="24918"/>
          <a:stretch/>
        </p:blipFill>
        <p:spPr>
          <a:xfrm>
            <a:off x="2483768" y="260648"/>
            <a:ext cx="4752528" cy="124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59632" y="1844824"/>
            <a:ext cx="4536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/>
              <a:t>«Робототехника и </a:t>
            </a:r>
            <a:r>
              <a:rPr lang="en-US" sz="2000" b="1" i="1" dirty="0"/>
              <a:t>LEGO</a:t>
            </a:r>
            <a:r>
              <a:rPr lang="ru-RU" sz="2000" b="1" i="1" dirty="0"/>
              <a:t>-конструирование в детском саду»</a:t>
            </a:r>
          </a:p>
          <a:p>
            <a:pPr marL="285750" indent="-285750">
              <a:buFontTx/>
              <a:buChar char="-"/>
            </a:pPr>
            <a:endParaRPr lang="ru-RU" sz="2000" b="1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/>
              <a:t>«Капельки «Родничка»</a:t>
            </a:r>
          </a:p>
          <a:p>
            <a:pPr marL="285750" indent="-285750">
              <a:buFontTx/>
              <a:buChar char="-"/>
            </a:pPr>
            <a:endParaRPr lang="ru-RU" sz="2000" b="1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/>
              <a:t>«Ритмическая мозаика»</a:t>
            </a:r>
          </a:p>
          <a:p>
            <a:pPr marL="285750" indent="-285750">
              <a:buFontTx/>
              <a:buChar char="-"/>
            </a:pPr>
            <a:endParaRPr lang="ru-RU" sz="2000" b="1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/>
              <a:t>«Весёлый английский»</a:t>
            </a:r>
          </a:p>
        </p:txBody>
      </p:sp>
      <p:sp>
        <p:nvSpPr>
          <p:cNvPr id="5" name="Овал 4"/>
          <p:cNvSpPr/>
          <p:nvPr/>
        </p:nvSpPr>
        <p:spPr>
          <a:xfrm>
            <a:off x="6012160" y="1844824"/>
            <a:ext cx="2664296" cy="246756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118 </a:t>
            </a:r>
            <a:r>
              <a:rPr lang="ru-RU" sz="2000" b="1" dirty="0" smtClean="0"/>
              <a:t>воспитанников</a:t>
            </a:r>
          </a:p>
          <a:p>
            <a:pPr algn="ctr"/>
            <a:r>
              <a:rPr lang="ru-RU" sz="2000" b="1" dirty="0" smtClean="0"/>
              <a:t> (от 5 до 7 лет)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51620" y="5122058"/>
            <a:ext cx="75968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Общий охват </a:t>
            </a:r>
            <a:r>
              <a:rPr lang="ru-RU" sz="2400" b="1" dirty="0"/>
              <a:t>дополнительными </a:t>
            </a:r>
            <a:r>
              <a:rPr lang="ru-RU" sz="2400" b="1" dirty="0" smtClean="0"/>
              <a:t>образовательными услугами воспитанников ДОО (от 3 до 7 лет) –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137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79712" y="260649"/>
            <a:ext cx="5688632" cy="9361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игровой поддержки ребёнка (ЦИПР)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484784"/>
            <a:ext cx="756084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altLang="ru-RU" sz="2000" dirty="0"/>
              <a:t> - развитие детей раннего возраста на основе использования в практике воспитания современных игровых технологий и адаптации ребенка к поступлению в дошкольное образовательное учреждение. </a:t>
            </a:r>
          </a:p>
          <a:p>
            <a:pPr>
              <a:lnSpc>
                <a:spcPct val="90000"/>
              </a:lnSpc>
            </a:pPr>
            <a:endParaRPr lang="ru-RU" altLang="ru-RU" sz="2000" dirty="0" smtClean="0"/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ЦИПР </a:t>
            </a:r>
            <a:r>
              <a:rPr lang="ru-RU" altLang="ru-RU" sz="2000" dirty="0"/>
              <a:t>посещают дети в возрасте с </a:t>
            </a:r>
            <a:r>
              <a:rPr lang="ru-RU" altLang="ru-RU" sz="2000" dirty="0" smtClean="0"/>
              <a:t>1 года </a:t>
            </a:r>
            <a:r>
              <a:rPr lang="ru-RU" altLang="ru-RU" sz="2000" dirty="0"/>
              <a:t>до 3 лет, которые не являются воспитанниками ДОУ. </a:t>
            </a:r>
          </a:p>
          <a:p>
            <a:pPr>
              <a:lnSpc>
                <a:spcPct val="90000"/>
              </a:lnSpc>
            </a:pPr>
            <a:endParaRPr lang="ru-RU" alt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-  Добрецова Н.М</a:t>
            </a:r>
            <a:r>
              <a:rPr lang="ru-RU" altLang="ru-RU" sz="2000" dirty="0" smtClean="0"/>
              <a:t>., воспитатель </a:t>
            </a:r>
            <a:r>
              <a:rPr lang="ru-RU" altLang="ru-RU" sz="2000" dirty="0"/>
              <a:t>высшей квалификационной </a:t>
            </a:r>
            <a:r>
              <a:rPr lang="ru-RU" altLang="ru-RU" sz="2000" dirty="0" smtClean="0"/>
              <a:t>категории.</a:t>
            </a:r>
          </a:p>
          <a:p>
            <a:pPr>
              <a:lnSpc>
                <a:spcPct val="90000"/>
              </a:lnSpc>
            </a:pPr>
            <a:endParaRPr lang="ru-RU" altLang="ru-RU" sz="2000" dirty="0" smtClean="0"/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Занятия </a:t>
            </a:r>
            <a:r>
              <a:rPr lang="ru-RU" altLang="ru-RU" sz="2000" dirty="0"/>
              <a:t>(игровые сеансы</a:t>
            </a:r>
            <a:r>
              <a:rPr lang="ru-RU" altLang="ru-RU" sz="2000" dirty="0" smtClean="0"/>
              <a:t>) </a:t>
            </a:r>
            <a:r>
              <a:rPr lang="ru-RU" altLang="ru-RU" sz="2000" dirty="0"/>
              <a:t>в Центре игровой поддержки ребенка ежедневно с 17.00 до 19.00. </a:t>
            </a:r>
          </a:p>
          <a:p>
            <a:pPr>
              <a:lnSpc>
                <a:spcPct val="90000"/>
              </a:lnSpc>
            </a:pPr>
            <a:endParaRPr lang="ru-RU" altLang="ru-RU" sz="2000" dirty="0" smtClean="0"/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В 2022-2023 учебном году Центр игровой поддержки </a:t>
            </a:r>
            <a:r>
              <a:rPr lang="ru-RU" altLang="ru-RU" sz="2000" dirty="0"/>
              <a:t>ребенка посетили 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ru-RU" altLang="ru-RU" sz="2000" dirty="0"/>
              <a:t> </a:t>
            </a:r>
            <a:r>
              <a:rPr lang="ru-RU" altLang="ru-RU" sz="2000" dirty="0" smtClean="0"/>
              <a:t>ребенка.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07957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20819" y="620688"/>
            <a:ext cx="5472608" cy="12241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самоуправления </a:t>
            </a:r>
          </a:p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№ 6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331640" y="2638091"/>
            <a:ext cx="2376264" cy="151216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МБДОУ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232510" y="4797152"/>
            <a:ext cx="3083906" cy="151216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совет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547664" y="4835520"/>
            <a:ext cx="2952328" cy="151216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Родительский комитет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012160" y="2638091"/>
            <a:ext cx="2376264" cy="1512168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собрание работников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915816" y="1916832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516216" y="1929209"/>
            <a:ext cx="432048" cy="635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779911" y="2117038"/>
            <a:ext cx="599520" cy="2583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364088" y="2117038"/>
            <a:ext cx="576064" cy="2583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08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79712" y="419739"/>
            <a:ext cx="5688632" cy="6656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Гувернёрская служба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6750" y="1340768"/>
            <a:ext cx="6912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Услугами гувернерской службы </a:t>
            </a:r>
            <a:r>
              <a:rPr lang="ru-RU" altLang="ru-RU" sz="2000" dirty="0"/>
              <a:t>за отчетный период воспользовались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ru-RU" altLang="ru-RU" sz="2000" dirty="0" smtClean="0"/>
              <a:t> человек.</a:t>
            </a:r>
            <a:endParaRPr lang="ru-RU" altLang="ru-RU" sz="2000" dirty="0" smtClean="0"/>
          </a:p>
          <a:p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Приоритетом</a:t>
            </a:r>
            <a:r>
              <a:rPr lang="ru-RU" altLang="ru-RU" sz="2000" dirty="0" smtClean="0">
                <a:solidFill>
                  <a:schemeClr val="hlink"/>
                </a:solidFill>
              </a:rPr>
              <a:t> </a:t>
            </a:r>
            <a:r>
              <a:rPr lang="ru-RU" altLang="ru-RU" sz="2000" dirty="0"/>
              <a:t>у населения пользуются услуги по сопровождению ребенка по указанному адресу, присмотру и уходу за детьми, проведение праздников на дому и в </a:t>
            </a:r>
            <a:r>
              <a:rPr lang="ru-RU" altLang="ru-RU" sz="2000" dirty="0" smtClean="0"/>
              <a:t>ДОУ.</a:t>
            </a:r>
            <a:endParaRPr lang="ru-RU" alt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328498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681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1720840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dirty="0"/>
              <a:t>Для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оказания коррекционно-педагогической поддержки и консультативной помощи семьям </a:t>
            </a:r>
            <a:r>
              <a:rPr lang="ru-RU" altLang="ru-RU" sz="2000" dirty="0"/>
              <a:t>работает </a:t>
            </a:r>
            <a:r>
              <a:rPr lang="ru-RU" altLang="ru-RU" sz="2000" dirty="0" err="1"/>
              <a:t>тифло</a:t>
            </a:r>
            <a:r>
              <a:rPr lang="ru-RU" altLang="ru-RU" sz="2000" dirty="0"/>
              <a:t>-офтальмологический консультативный пункт, в котором проводят консультативную </a:t>
            </a:r>
            <a:r>
              <a:rPr lang="ru-RU" altLang="ru-RU" sz="2000" dirty="0" smtClean="0"/>
              <a:t>работу: </a:t>
            </a:r>
            <a:r>
              <a:rPr lang="ru-RU" altLang="ru-RU" sz="2000" dirty="0"/>
              <a:t>тифлопедагог, учитель-логопед, врач-офтальмолог, медсестра-</a:t>
            </a:r>
            <a:r>
              <a:rPr lang="ru-RU" altLang="ru-RU" sz="2000" dirty="0" err="1"/>
              <a:t>ортоптистка</a:t>
            </a:r>
            <a:r>
              <a:rPr lang="ru-RU" altLang="ru-RU" sz="2000" dirty="0"/>
              <a:t>. </a:t>
            </a:r>
            <a:endParaRPr lang="ru-RU" altLang="ru-RU" sz="2000" dirty="0" smtClean="0"/>
          </a:p>
          <a:p>
            <a:pPr>
              <a:defRPr/>
            </a:pPr>
            <a:r>
              <a:rPr lang="ru-RU" altLang="ru-RU" sz="2000" dirty="0" smtClean="0"/>
              <a:t>Специалисты </a:t>
            </a:r>
            <a:r>
              <a:rPr lang="ru-RU" altLang="ru-RU" sz="2000" dirty="0"/>
              <a:t>учреждения проводят еженедельные индивидуальные консультации родителей.</a:t>
            </a:r>
          </a:p>
          <a:p>
            <a:pPr>
              <a:defRPr/>
            </a:pPr>
            <a:r>
              <a:rPr lang="ru-RU" altLang="ru-RU" sz="2000" dirty="0"/>
              <a:t>За отчетный период отмечено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посещения </a:t>
            </a:r>
            <a:r>
              <a:rPr lang="ru-RU" altLang="ru-RU" sz="2000" dirty="0" smtClean="0"/>
              <a:t>пункта.</a:t>
            </a:r>
            <a:endParaRPr lang="ru-RU" alt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302002"/>
            <a:ext cx="6120680" cy="125479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 </a:t>
            </a:r>
            <a:endParaRPr lang="ru-RU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тифло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-офтальмологический 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консультативный пункт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342656"/>
            <a:ext cx="1737734" cy="231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00" y="4342656"/>
            <a:ext cx="1761659" cy="234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17" y="4310756"/>
            <a:ext cx="3131838" cy="234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782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53469" y="168879"/>
            <a:ext cx="5688632" cy="6656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832255"/>
              </p:ext>
            </p:extLst>
          </p:nvPr>
        </p:nvGraphicFramePr>
        <p:xfrm>
          <a:off x="1043608" y="834525"/>
          <a:ext cx="770485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55757399"/>
              </p:ext>
            </p:extLst>
          </p:nvPr>
        </p:nvGraphicFramePr>
        <p:xfrm>
          <a:off x="1403648" y="3861048"/>
          <a:ext cx="7128792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682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00647204"/>
              </p:ext>
            </p:extLst>
          </p:nvPr>
        </p:nvGraphicFramePr>
        <p:xfrm>
          <a:off x="1079104" y="419738"/>
          <a:ext cx="8064896" cy="315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42133044"/>
              </p:ext>
            </p:extLst>
          </p:nvPr>
        </p:nvGraphicFramePr>
        <p:xfrm>
          <a:off x="1115616" y="3501008"/>
          <a:ext cx="741682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0659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5936" y="548680"/>
            <a:ext cx="1894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Аттестация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741682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2022-2023 учебном году аттестованы на:</a:t>
            </a:r>
          </a:p>
          <a:p>
            <a:endParaRPr lang="ru-RU" sz="1100" dirty="0" smtClean="0"/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Высшую квалификационную категорию </a:t>
            </a:r>
            <a:r>
              <a:rPr lang="ru-RU" sz="2400" dirty="0" smtClean="0"/>
              <a:t>– 2 педагога</a:t>
            </a:r>
          </a:p>
          <a:p>
            <a:endParaRPr lang="ru-RU" sz="1050" dirty="0" smtClean="0"/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Первую квалификационную категорию </a:t>
            </a:r>
            <a:r>
              <a:rPr lang="ru-RU" sz="2400" dirty="0" smtClean="0"/>
              <a:t>– 0</a:t>
            </a:r>
          </a:p>
          <a:p>
            <a:endParaRPr lang="ru-RU" sz="1050" dirty="0" smtClean="0"/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Соответствие занимаемой должности </a:t>
            </a:r>
            <a:r>
              <a:rPr lang="ru-RU" sz="2400" dirty="0" smtClean="0"/>
              <a:t>– 0</a:t>
            </a:r>
          </a:p>
          <a:p>
            <a:endParaRPr lang="ru-RU" sz="2400" dirty="0"/>
          </a:p>
          <a:p>
            <a:r>
              <a:rPr lang="ru-RU" sz="2400" dirty="0" smtClean="0"/>
              <a:t>В 2023-2024 учебном году планируется аттестация на:</a:t>
            </a:r>
          </a:p>
          <a:p>
            <a:endParaRPr lang="ru-RU" sz="2400" dirty="0" smtClean="0"/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Высшую квалификационную категорию </a:t>
            </a:r>
            <a:r>
              <a:rPr lang="ru-RU" sz="2400" dirty="0"/>
              <a:t>– </a:t>
            </a:r>
            <a:r>
              <a:rPr lang="ru-RU" sz="2400" dirty="0" smtClean="0"/>
              <a:t>1 педагог</a:t>
            </a:r>
            <a:endParaRPr lang="ru-RU" sz="2400" dirty="0"/>
          </a:p>
          <a:p>
            <a:endParaRPr lang="ru-RU" sz="1050" dirty="0"/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Первую квалификационную категорию </a:t>
            </a:r>
            <a:r>
              <a:rPr lang="ru-RU" sz="2400" dirty="0"/>
              <a:t>– </a:t>
            </a:r>
            <a:r>
              <a:rPr lang="ru-RU" sz="2400" dirty="0" smtClean="0"/>
              <a:t>1 педагог</a:t>
            </a:r>
            <a:endParaRPr lang="ru-RU" sz="2400" dirty="0"/>
          </a:p>
          <a:p>
            <a:endParaRPr lang="ru-RU" sz="1050" dirty="0"/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Соответствие занимаемой должности </a:t>
            </a:r>
            <a:r>
              <a:rPr lang="ru-RU" sz="2400" dirty="0"/>
              <a:t>– </a:t>
            </a:r>
            <a:r>
              <a:rPr lang="ru-RU" sz="2400" dirty="0" smtClean="0"/>
              <a:t>1 педагог</a:t>
            </a:r>
            <a:endParaRPr lang="ru-RU" sz="2400" dirty="0"/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717207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53469" y="260648"/>
            <a:ext cx="5570859" cy="9361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методической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59306" y="1484784"/>
            <a:ext cx="73611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создание нормативно-правового, методического и аналитического обеспечения реализации ФГОС </a:t>
            </a:r>
            <a:r>
              <a:rPr lang="ru-RU" altLang="ru-RU" sz="2000" b="1" dirty="0" smtClean="0"/>
              <a:t>ДО</a:t>
            </a:r>
            <a:endParaRPr lang="ru-RU" altLang="ru-RU" sz="2000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организация непрерывного повышения квалификации педагогических </a:t>
            </a:r>
            <a:r>
              <a:rPr lang="ru-RU" altLang="ru-RU" sz="2000" b="1" dirty="0" smtClean="0"/>
              <a:t>кадров</a:t>
            </a:r>
            <a:endParaRPr lang="ru-RU" altLang="ru-RU" sz="2000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анализ ресурсного обеспечения в соответствии с требованиями ФГОС </a:t>
            </a:r>
            <a:r>
              <a:rPr lang="ru-RU" altLang="ru-RU" sz="2000" b="1" dirty="0" smtClean="0"/>
              <a:t>ДО</a:t>
            </a:r>
            <a:endParaRPr lang="ru-RU" altLang="ru-RU" sz="2000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разработка плана методического сопровождения педагогов по вопросам реализации  ФГОС </a:t>
            </a:r>
            <a:r>
              <a:rPr lang="ru-RU" altLang="ru-RU" sz="2000" b="1" dirty="0" smtClean="0"/>
              <a:t>ДО</a:t>
            </a:r>
            <a:endParaRPr lang="ru-RU" altLang="ru-RU" sz="2000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разработка рабочей программы воспитания и календарного плана воспитательной работы;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обновление оснащенности образовательной деятельности в соответствии с требованиями стандарта;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методическое обеспечение образовательной программы печатными и электронными образовательными ресурсами;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altLang="ru-RU" sz="2000" b="1" dirty="0"/>
              <a:t>изучение публикаций о ФГОС ДО в методических, периодических изданиях, в сети </a:t>
            </a:r>
            <a:r>
              <a:rPr lang="ru-RU" altLang="ru-RU" sz="2000" b="1" dirty="0" smtClean="0"/>
              <a:t>Интернет</a:t>
            </a: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9767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32430" y="188640"/>
            <a:ext cx="5256584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методической работы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971600" y="4305672"/>
            <a:ext cx="3024336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коррекционно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педагогические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советы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004807" y="4280294"/>
            <a:ext cx="2736304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75856" y="1586709"/>
            <a:ext cx="2232248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экспресс-анализ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732240" y="1586709"/>
            <a:ext cx="2232248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07504" y="1586709"/>
            <a:ext cx="2232248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9321" y="5666458"/>
            <a:ext cx="8496944" cy="885675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ресурсы: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платформа ZOOM, сайта МБДОУ № 6, социальная сеть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ВКонтакте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мессенджеры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461669" y="3068960"/>
            <a:ext cx="2232248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594017" y="3088344"/>
            <a:ext cx="2232248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деятельность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67544" y="3088344"/>
            <a:ext cx="2232248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педсоветы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475656" y="908720"/>
            <a:ext cx="504056" cy="57606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391980" y="980728"/>
            <a:ext cx="0" cy="50405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289014" y="908720"/>
            <a:ext cx="307322" cy="57606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156176" y="980728"/>
            <a:ext cx="576064" cy="194421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5508104" y="980728"/>
            <a:ext cx="288032" cy="194421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012160" y="980728"/>
            <a:ext cx="72008" cy="316835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483768" y="980728"/>
            <a:ext cx="360040" cy="194421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059832" y="980728"/>
            <a:ext cx="0" cy="311572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10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032430" y="188640"/>
            <a:ext cx="5256584" cy="8640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профессионального уровня педагогов</a:t>
            </a: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196752"/>
            <a:ext cx="78843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педагогические </a:t>
            </a:r>
            <a:r>
              <a:rPr lang="ru-RU" sz="2000" b="1" dirty="0"/>
              <a:t>и коррекционные советы;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методические </a:t>
            </a:r>
            <a:r>
              <a:rPr lang="ru-RU" sz="2000" b="1" dirty="0"/>
              <a:t>дни;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городские общественно-профессиональные </a:t>
            </a:r>
            <a:r>
              <a:rPr lang="ru-RU" sz="2000" b="1" dirty="0"/>
              <a:t>объединения;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городские </a:t>
            </a:r>
            <a:r>
              <a:rPr lang="ru-RU" sz="2000" b="1" dirty="0"/>
              <a:t>проблемно-методические площадки;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городскую </a:t>
            </a:r>
            <a:r>
              <a:rPr lang="ru-RU" sz="2000" b="1" dirty="0"/>
              <a:t>«Мастерскую педагогического опыта»;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курсовую </a:t>
            </a:r>
            <a:r>
              <a:rPr lang="ru-RU" sz="2000" b="1" dirty="0"/>
              <a:t>переподготовку </a:t>
            </a:r>
            <a:r>
              <a:rPr lang="ru-RU" sz="2000" dirty="0"/>
              <a:t>в ГАУ ДПО «ИРО»; АНО ДПО «Московская академия профессиональных компетенций»; АНО ДПО «</a:t>
            </a:r>
            <a:r>
              <a:rPr lang="ru-RU" sz="2000" dirty="0" err="1"/>
              <a:t>ИРОПКиП</a:t>
            </a:r>
            <a:r>
              <a:rPr lang="ru-RU" sz="2000" dirty="0"/>
              <a:t>»; АНО ДПО «Аничков мост»; АНО ДПО «ОЦ Каменный город» и ООО «Институт новых технологий в образовании»;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инновационную </a:t>
            </a:r>
            <a:r>
              <a:rPr lang="ru-RU" sz="2000" b="1" dirty="0"/>
              <a:t>федеральную площадку;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изучение </a:t>
            </a:r>
            <a:r>
              <a:rPr lang="ru-RU" sz="2000" b="1" dirty="0"/>
              <a:t>и внедрение передового педагогического опыта;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участие </a:t>
            </a:r>
            <a:r>
              <a:rPr lang="ru-RU" sz="2000" b="1" dirty="0"/>
              <a:t>в работе педагогических Интернет-сообществ</a:t>
            </a:r>
            <a:r>
              <a:rPr lang="ru-RU" sz="2000" dirty="0"/>
              <a:t>: </a:t>
            </a:r>
            <a:r>
              <a:rPr lang="ru-RU" sz="2000" u="sng" dirty="0">
                <a:hlinkClick r:id="rId3"/>
              </a:rPr>
              <a:t>www.edu.ru</a:t>
            </a:r>
            <a:r>
              <a:rPr lang="ru-RU" sz="2000" dirty="0"/>
              <a:t>, </a:t>
            </a:r>
            <a:r>
              <a:rPr lang="en-US" sz="2000" u="sng" dirty="0">
                <a:hlinkClick r:id="rId4"/>
              </a:rPr>
              <a:t>www</a:t>
            </a:r>
            <a:r>
              <a:rPr lang="ru-RU" sz="2000" u="sng" dirty="0">
                <a:hlinkClick r:id="rId4"/>
              </a:rPr>
              <a:t>.</a:t>
            </a:r>
            <a:r>
              <a:rPr lang="en-US" sz="2000" u="sng" dirty="0" err="1">
                <a:hlinkClick r:id="rId4"/>
              </a:rPr>
              <a:t>pedsovet</a:t>
            </a:r>
            <a:r>
              <a:rPr lang="ru-RU" sz="2000" u="sng" dirty="0">
                <a:hlinkClick r:id="rId4"/>
              </a:rPr>
              <a:t>.</a:t>
            </a:r>
            <a:r>
              <a:rPr lang="en-US" sz="2000" u="sng" dirty="0" err="1">
                <a:hlinkClick r:id="rId4"/>
              </a:rPr>
              <a:t>su</a:t>
            </a:r>
            <a:r>
              <a:rPr lang="ru-RU" sz="2000" dirty="0"/>
              <a:t>, </a:t>
            </a:r>
            <a:r>
              <a:rPr lang="en-US" sz="2000" u="sng" dirty="0">
                <a:hlinkClick r:id="rId5"/>
              </a:rPr>
              <a:t>www</a:t>
            </a:r>
            <a:r>
              <a:rPr lang="ru-RU" sz="2000" u="sng" dirty="0">
                <a:hlinkClick r:id="rId5"/>
              </a:rPr>
              <a:t>.</a:t>
            </a:r>
            <a:r>
              <a:rPr lang="en-US" sz="2000" u="sng" dirty="0" err="1">
                <a:hlinkClick r:id="rId5"/>
              </a:rPr>
              <a:t>defectolog</a:t>
            </a:r>
            <a:r>
              <a:rPr lang="ru-RU" sz="2000" u="sng" dirty="0">
                <a:hlinkClick r:id="rId5"/>
              </a:rPr>
              <a:t>.</a:t>
            </a:r>
            <a:r>
              <a:rPr lang="en-US" sz="2000" u="sng" dirty="0" err="1">
                <a:hlinkClick r:id="rId5"/>
              </a:rPr>
              <a:t>ru</a:t>
            </a:r>
            <a:r>
              <a:rPr lang="ru-RU" sz="2000" dirty="0"/>
              <a:t>, </a:t>
            </a:r>
            <a:r>
              <a:rPr lang="en-US" sz="2000" u="sng" dirty="0">
                <a:hlinkClick r:id="rId6"/>
              </a:rPr>
              <a:t>www</a:t>
            </a:r>
            <a:r>
              <a:rPr lang="ru-RU" sz="2000" u="sng" dirty="0" smtClean="0">
                <a:hlinkClick r:id="rId6"/>
              </a:rPr>
              <a:t>.МААМ</a:t>
            </a:r>
            <a:r>
              <a:rPr lang="ru-RU" sz="2000" dirty="0" smtClean="0">
                <a:hlinkClick r:id="rId6"/>
              </a:rPr>
              <a:t>.</a:t>
            </a:r>
            <a:r>
              <a:rPr lang="en-US" sz="2000" dirty="0" err="1" smtClean="0">
                <a:hlinkClick r:id="rId6"/>
              </a:rPr>
              <a:t>ru</a:t>
            </a:r>
            <a:r>
              <a:rPr lang="ru-RU" sz="2000" dirty="0" smtClean="0"/>
              <a:t>, </a:t>
            </a:r>
            <a:r>
              <a:rPr lang="en-US" sz="2000" u="sng" dirty="0">
                <a:hlinkClick r:id="rId7"/>
              </a:rPr>
              <a:t>www</a:t>
            </a:r>
            <a:r>
              <a:rPr lang="ru-RU" sz="2000" u="sng" dirty="0">
                <a:hlinkClick r:id="rId7"/>
              </a:rPr>
              <a:t>.</a:t>
            </a:r>
            <a:r>
              <a:rPr lang="en-US" sz="2000" u="sng" dirty="0">
                <a:hlinkClick r:id="rId7"/>
              </a:rPr>
              <a:t>kinder</a:t>
            </a:r>
            <a:r>
              <a:rPr lang="ru-RU" sz="2000" u="sng" dirty="0">
                <a:hlinkClick r:id="rId7"/>
              </a:rPr>
              <a:t>.</a:t>
            </a:r>
            <a:r>
              <a:rPr lang="en-US" sz="2000" u="sng" dirty="0" err="1">
                <a:hlinkClick r:id="rId7"/>
              </a:rPr>
              <a:t>ru</a:t>
            </a:r>
            <a:r>
              <a:rPr lang="ru-RU" sz="2000" dirty="0"/>
              <a:t> и др.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семинары</a:t>
            </a:r>
            <a:r>
              <a:rPr lang="ru-RU" sz="2000" b="1" dirty="0"/>
              <a:t>, </a:t>
            </a:r>
            <a:r>
              <a:rPr lang="ru-RU" sz="2000" b="1" dirty="0" err="1"/>
              <a:t>вебинары</a:t>
            </a:r>
            <a:r>
              <a:rPr lang="ru-RU" sz="2000" b="1" dirty="0"/>
              <a:t>, конференции </a:t>
            </a:r>
            <a:r>
              <a:rPr lang="ru-RU" sz="2000" dirty="0" smtClean="0"/>
              <a:t>различного </a:t>
            </a:r>
            <a:r>
              <a:rPr lang="ru-RU" sz="2000" dirty="0"/>
              <a:t>уровня;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конкурсы </a:t>
            </a:r>
            <a:r>
              <a:rPr lang="ru-RU" sz="2000" b="1" dirty="0"/>
              <a:t>профессионального мастерства </a:t>
            </a:r>
            <a:r>
              <a:rPr lang="ru-RU" sz="2000" dirty="0"/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1882002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268760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/>
              <a:t>заседание </a:t>
            </a:r>
            <a:r>
              <a:rPr lang="ru-RU" sz="2400" b="1" dirty="0"/>
              <a:t>муниципального совета по </a:t>
            </a:r>
            <a:r>
              <a:rPr lang="ru-RU" sz="2400" b="1" dirty="0" smtClean="0"/>
              <a:t>образованию</a:t>
            </a:r>
            <a:endParaRPr lang="ru-RU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/>
              <a:t>муниципальная </a:t>
            </a:r>
            <a:r>
              <a:rPr lang="ru-RU" sz="2400" b="1" dirty="0"/>
              <a:t>презентационная площадка </a:t>
            </a:r>
            <a:r>
              <a:rPr lang="ru-RU" sz="2400" dirty="0"/>
              <a:t>по теме </a:t>
            </a:r>
            <a:r>
              <a:rPr lang="ru-RU" sz="2400" i="1" dirty="0"/>
              <a:t>«Формирование позитивной установки к различным видам труда как условие успешной социализации детей дошкольного возраста</a:t>
            </a:r>
            <a:r>
              <a:rPr lang="ru-RU" sz="2400" i="1" dirty="0" smtClean="0"/>
              <a:t>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/>
              <a:t>муниципальная презентационная </a:t>
            </a:r>
            <a:r>
              <a:rPr lang="ru-RU" sz="2400" b="1" dirty="0"/>
              <a:t>площадка </a:t>
            </a:r>
            <a:r>
              <a:rPr lang="ru-RU" sz="2400" dirty="0" smtClean="0"/>
              <a:t>по теме</a:t>
            </a:r>
            <a:r>
              <a:rPr lang="ru-RU" sz="2400" b="1" dirty="0" smtClean="0"/>
              <a:t> </a:t>
            </a:r>
            <a:r>
              <a:rPr lang="ru-RU" sz="2400" i="1" dirty="0" smtClean="0"/>
              <a:t>«Реализация </a:t>
            </a:r>
            <a:r>
              <a:rPr lang="ru-RU" sz="2400" i="1" dirty="0"/>
              <a:t>эффективных педагогических технологий, способствующих широкому выбору оптимальных методов и условий коррекции воспитанников с нарушениями зрения и речи»</a:t>
            </a:r>
            <a:r>
              <a:rPr lang="ru-RU" sz="2400" dirty="0"/>
              <a:t>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/>
              <a:t>г</a:t>
            </a:r>
            <a:r>
              <a:rPr lang="ru-RU" sz="2400" b="1" dirty="0" smtClean="0"/>
              <a:t>ородская </a:t>
            </a:r>
            <a:r>
              <a:rPr lang="ru-RU" sz="2400" b="1" dirty="0"/>
              <a:t>педагогическая мастерская </a:t>
            </a:r>
            <a:r>
              <a:rPr lang="ru-RU" sz="2400" i="1" dirty="0"/>
              <a:t>«Организация дополнительного образования в МБДОУ № 6</a:t>
            </a:r>
            <a:r>
              <a:rPr lang="ru-RU" sz="2400" i="1" dirty="0" smtClean="0"/>
              <a:t>»</a:t>
            </a:r>
            <a:endParaRPr lang="ru-RU" sz="2400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32430" y="188640"/>
            <a:ext cx="5256584" cy="86409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мероприятия </a:t>
            </a: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МБДОУ № 6: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027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834525"/>
            <a:ext cx="698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b="1" dirty="0"/>
              <a:t>городское </a:t>
            </a:r>
            <a:r>
              <a:rPr lang="ru-RU" sz="2000" b="1" dirty="0" smtClean="0"/>
              <a:t>общественно-профессиональное объединение </a:t>
            </a:r>
            <a:r>
              <a:rPr lang="ru-RU" sz="2000" i="1" dirty="0"/>
              <a:t>«</a:t>
            </a:r>
            <a:r>
              <a:rPr lang="ru-RU" sz="2000" i="1" dirty="0" err="1"/>
              <a:t>Наукоград</a:t>
            </a:r>
            <a:r>
              <a:rPr lang="ru-RU" sz="2000" i="1" dirty="0"/>
              <a:t> для дошколят»</a:t>
            </a:r>
            <a:r>
              <a:rPr lang="ru-RU" sz="2000" dirty="0"/>
              <a:t> </a:t>
            </a:r>
            <a:r>
              <a:rPr lang="ru-RU" sz="2000" dirty="0" smtClean="0"/>
              <a:t>(для </a:t>
            </a:r>
            <a:r>
              <a:rPr lang="ru-RU" sz="2000" dirty="0"/>
              <a:t>воспитателей старших и подготовительных групп ДОО г. </a:t>
            </a:r>
            <a:r>
              <a:rPr lang="ru-RU" sz="2000" dirty="0" smtClean="0"/>
              <a:t>Оленегорска)</a:t>
            </a:r>
          </a:p>
          <a:p>
            <a:r>
              <a:rPr lang="ru-RU" sz="2000" b="1" i="1" dirty="0" smtClean="0"/>
              <a:t>руководитель</a:t>
            </a:r>
            <a:r>
              <a:rPr lang="ru-RU" sz="2000" dirty="0" smtClean="0"/>
              <a:t> </a:t>
            </a:r>
            <a:r>
              <a:rPr lang="ru-RU" sz="2000" dirty="0"/>
              <a:t>– Ермолина Т.Б., воспитатель высшей квалификационной категории МБДОУ № </a:t>
            </a:r>
            <a:r>
              <a:rPr lang="ru-RU" sz="2000" dirty="0" smtClean="0"/>
              <a:t>6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01008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65741"/>
            <a:ext cx="3429000" cy="104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20449"/>
            <a:ext cx="2695935" cy="272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324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6238" y="224644"/>
            <a:ext cx="5600098" cy="7920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ЗАДАЧИ: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268760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1.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Совершенствовать работу по развитию двигательной активности воспитанников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4003277" cy="300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13" y="3052902"/>
            <a:ext cx="4033029" cy="302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733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763688" y="188640"/>
            <a:ext cx="5832648" cy="6458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Профессиональная активность педагогов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28576903"/>
              </p:ext>
            </p:extLst>
          </p:nvPr>
        </p:nvGraphicFramePr>
        <p:xfrm>
          <a:off x="971600" y="1268760"/>
          <a:ext cx="7848872" cy="41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0182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2899" y="548680"/>
            <a:ext cx="76328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VI городской творческий конкурс для молодых педагогов «Ты - лучший</a:t>
            </a:r>
            <a:r>
              <a:rPr lang="ru-RU" dirty="0" smtClean="0"/>
              <a:t>!», </a:t>
            </a:r>
            <a:r>
              <a:rPr lang="ru-RU" b="1" dirty="0" smtClean="0"/>
              <a:t>участник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Муниципальный конкурс </a:t>
            </a:r>
            <a:r>
              <a:rPr lang="ru-RU" dirty="0"/>
              <a:t>профессионального мастерства «Лидер образования Оленегорск - 2022</a:t>
            </a:r>
            <a:r>
              <a:rPr lang="ru-RU" dirty="0" smtClean="0"/>
              <a:t>», </a:t>
            </a:r>
            <a:r>
              <a:rPr lang="ru-RU" b="1" dirty="0" smtClean="0"/>
              <a:t>призер 2 место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Региональный этап </a:t>
            </a:r>
            <a:r>
              <a:rPr lang="ru-RU" dirty="0"/>
              <a:t>всероссийского конкурса </a:t>
            </a:r>
            <a:r>
              <a:rPr lang="ru-RU" dirty="0" smtClean="0"/>
              <a:t>профессионального мастерства </a:t>
            </a:r>
            <a:r>
              <a:rPr lang="ru-RU" dirty="0"/>
              <a:t>«Воспитатель года – 2023</a:t>
            </a:r>
            <a:r>
              <a:rPr lang="ru-RU" dirty="0" smtClean="0"/>
              <a:t>», </a:t>
            </a:r>
            <a:r>
              <a:rPr lang="ru-RU" b="1" dirty="0" smtClean="0"/>
              <a:t>участник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Межмуниципальный </a:t>
            </a:r>
            <a:r>
              <a:rPr lang="ru-RU" dirty="0"/>
              <a:t>конкурс профессионального мастерства «Воспитываем вместе!». Номинациям: «Лучшая методическая разработка НОД (конспект занятия</a:t>
            </a:r>
            <a:r>
              <a:rPr lang="ru-RU" dirty="0" smtClean="0"/>
              <a:t>)», </a:t>
            </a:r>
            <a:r>
              <a:rPr lang="ru-RU" b="1" dirty="0" smtClean="0"/>
              <a:t>победители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Региональный конкурс </a:t>
            </a:r>
            <a:r>
              <a:rPr lang="ru-RU" dirty="0"/>
              <a:t>разработок (программ, проектов, занятий) среди педагогических работников образовательных организаций «Традиции народов России</a:t>
            </a:r>
            <a:r>
              <a:rPr lang="ru-RU" dirty="0" smtClean="0"/>
              <a:t>», </a:t>
            </a:r>
            <a:r>
              <a:rPr lang="ru-RU" b="1" dirty="0" smtClean="0"/>
              <a:t>победители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Всероссийский профессиональный конкурс </a:t>
            </a:r>
            <a:r>
              <a:rPr lang="ru-RU" dirty="0"/>
              <a:t>патриотического воспитания «С чего начинается Родина: патриотизм как нравственная основа человека</a:t>
            </a:r>
            <a:r>
              <a:rPr lang="ru-RU" dirty="0" smtClean="0"/>
              <a:t>», номинация </a:t>
            </a:r>
            <a:r>
              <a:rPr lang="ru-RU" dirty="0"/>
              <a:t>«Методическая разработка</a:t>
            </a:r>
            <a:r>
              <a:rPr lang="ru-RU" dirty="0" smtClean="0"/>
              <a:t>», </a:t>
            </a:r>
            <a:r>
              <a:rPr lang="ru-RU" b="1" dirty="0" smtClean="0"/>
              <a:t>победители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Всероссийский конкурс </a:t>
            </a:r>
            <a:r>
              <a:rPr lang="ru-RU" dirty="0"/>
              <a:t>профессионального мастерства работников образования «Лучший методический материал педагога ДОУ по </a:t>
            </a:r>
            <a:r>
              <a:rPr lang="ru-RU" dirty="0" smtClean="0"/>
              <a:t>ФГОС», </a:t>
            </a:r>
            <a:r>
              <a:rPr lang="ru-RU" b="1" dirty="0" smtClean="0"/>
              <a:t>победитель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Всероссийский конкурс </a:t>
            </a:r>
            <a:r>
              <a:rPr lang="ru-RU" dirty="0"/>
              <a:t>лучших практик </a:t>
            </a:r>
            <a:r>
              <a:rPr lang="ru-RU" dirty="0" smtClean="0"/>
              <a:t>реверсивного наставничества, </a:t>
            </a:r>
            <a:r>
              <a:rPr lang="ru-RU" b="1" dirty="0" smtClean="0"/>
              <a:t>участник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IV международный фестиваль </a:t>
            </a:r>
            <a:r>
              <a:rPr lang="ru-RU" dirty="0"/>
              <a:t>профессионального мастерства «Педагогическая ассамблея</a:t>
            </a:r>
            <a:r>
              <a:rPr lang="ru-RU" dirty="0" smtClean="0"/>
              <a:t>», </a:t>
            </a:r>
            <a:r>
              <a:rPr lang="ru-RU" b="1" dirty="0" smtClean="0"/>
              <a:t>победители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0999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22320190"/>
              </p:ext>
            </p:extLst>
          </p:nvPr>
        </p:nvGraphicFramePr>
        <p:xfrm>
          <a:off x="1115616" y="188640"/>
          <a:ext cx="756084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8945" r="7170"/>
          <a:stretch/>
        </p:blipFill>
        <p:spPr>
          <a:xfrm>
            <a:off x="971600" y="4005064"/>
            <a:ext cx="4027380" cy="248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4005064"/>
            <a:ext cx="3723705" cy="248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674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76640" y="188640"/>
            <a:ext cx="5525326" cy="6458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 педагогов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02740523"/>
              </p:ext>
            </p:extLst>
          </p:nvPr>
        </p:nvGraphicFramePr>
        <p:xfrm>
          <a:off x="1791303" y="980728"/>
          <a:ext cx="609600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072">
            <a:off x="853902" y="3813831"/>
            <a:ext cx="3561514" cy="251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9364">
            <a:off x="5518863" y="3311184"/>
            <a:ext cx="2612339" cy="357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287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1388" y="1052736"/>
            <a:ext cx="32403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000" dirty="0" smtClean="0"/>
              <a:t>«Детский </a:t>
            </a:r>
            <a:r>
              <a:rPr lang="ru-RU" sz="2000" dirty="0"/>
              <a:t>сад </a:t>
            </a:r>
            <a:r>
              <a:rPr lang="ru-RU" sz="2000" dirty="0" smtClean="0"/>
              <a:t>года» </a:t>
            </a:r>
            <a:r>
              <a:rPr lang="ru-RU" sz="2000" dirty="0"/>
              <a:t>Всероссийский открытый </a:t>
            </a:r>
            <a:r>
              <a:rPr lang="ru-RU" sz="2000" dirty="0" smtClean="0"/>
              <a:t>смотр-конкурс» (</a:t>
            </a:r>
            <a:r>
              <a:rPr lang="ru-RU" sz="2000" dirty="0" smtClean="0">
                <a:hlinkClick r:id="rId3"/>
              </a:rPr>
              <a:t>http</a:t>
            </a:r>
            <a:r>
              <a:rPr lang="ru-RU" sz="2000" dirty="0">
                <a:hlinkClick r:id="rId3"/>
              </a:rPr>
              <a:t>://</a:t>
            </a:r>
            <a:r>
              <a:rPr lang="ru-RU" sz="2000" dirty="0" smtClean="0">
                <a:hlinkClick r:id="rId3"/>
              </a:rPr>
              <a:t>открытыйсмотр.рф/main/search/laureats</a:t>
            </a:r>
            <a:r>
              <a:rPr lang="ru-RU" sz="2000" dirty="0" smtClean="0"/>
              <a:t>),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0722" y="1052736"/>
            <a:ext cx="430376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 Конкурс «Качественное </a:t>
            </a:r>
            <a:r>
              <a:rPr lang="ru-RU" sz="2000" dirty="0"/>
              <a:t>образование - будущее </a:t>
            </a:r>
            <a:r>
              <a:rPr lang="ru-RU" sz="2000" dirty="0" smtClean="0"/>
              <a:t>России» (Национальная премия </a:t>
            </a:r>
            <a:r>
              <a:rPr lang="ru-RU" sz="2000" dirty="0"/>
              <a:t>«Элита российского образования</a:t>
            </a:r>
            <a:r>
              <a:rPr lang="ru-RU" sz="2000" dirty="0" smtClean="0"/>
              <a:t>»), номинация «</a:t>
            </a:r>
            <a:r>
              <a:rPr lang="ru-RU" sz="2000" dirty="0"/>
              <a:t>ЛУЧШАЯ ДОШКОЛЬНАЯ ОБРАЗОВАТЕЛЬНАЯ ОРГАНИЗАЦИЯ </a:t>
            </a:r>
            <a:r>
              <a:rPr lang="ru-RU" sz="2000" dirty="0" smtClean="0"/>
              <a:t>– 2023»,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ПРИЗЁР 2 место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44742" y="202482"/>
            <a:ext cx="5256584" cy="6458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активность МБДОУ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487" r="-1105" b="47574"/>
          <a:stretch/>
        </p:blipFill>
        <p:spPr>
          <a:xfrm>
            <a:off x="1691680" y="3128273"/>
            <a:ext cx="2376264" cy="358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2745"/>
            <a:ext cx="4355976" cy="306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045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339752" y="188640"/>
            <a:ext cx="5256584" cy="6458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родителями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1562" y="834525"/>
            <a:ext cx="7956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/>
              <a:t>групповые родительские </a:t>
            </a:r>
            <a:r>
              <a:rPr lang="ru-RU" sz="2000" b="1" dirty="0" smtClean="0"/>
              <a:t>собрания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Консультации, семинары-практикумы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информационные </a:t>
            </a:r>
            <a:r>
              <a:rPr lang="ru-RU" sz="2000" b="1" dirty="0"/>
              <a:t>буклеты, устные </a:t>
            </a:r>
            <a:r>
              <a:rPr lang="ru-RU" sz="2000" b="1" dirty="0" smtClean="0"/>
              <a:t>журналы,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анкетирование</a:t>
            </a:r>
            <a:endParaRPr lang="ru-RU" sz="2000" b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клубы </a:t>
            </a:r>
            <a:r>
              <a:rPr lang="ru-RU" sz="2000" b="1" dirty="0"/>
              <a:t>для родителей</a:t>
            </a:r>
            <a:r>
              <a:rPr lang="ru-RU" sz="2000" dirty="0"/>
              <a:t> «Школа молодых </a:t>
            </a:r>
            <a:r>
              <a:rPr lang="ru-RU" sz="2000" dirty="0" smtClean="0"/>
              <a:t>родителей»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выставки: </a:t>
            </a:r>
            <a:r>
              <a:rPr lang="ru-RU" sz="2000" dirty="0" smtClean="0"/>
              <a:t>совместных работ детей и родителей «Мастерская Дедушки Мороза»; фотовыставка </a:t>
            </a:r>
            <a:r>
              <a:rPr lang="ru-RU" sz="2000" dirty="0"/>
              <a:t>«Наши замечательные папы</a:t>
            </a:r>
            <a:r>
              <a:rPr lang="ru-RU" sz="2000" dirty="0" smtClean="0"/>
              <a:t>…»; фотовыставка  </a:t>
            </a:r>
            <a:r>
              <a:rPr lang="ru-RU" sz="2000" dirty="0"/>
              <a:t>«Моя мама – прекрасная </a:t>
            </a:r>
            <a:r>
              <a:rPr lang="ru-RU" sz="2000" dirty="0" smtClean="0"/>
              <a:t>дама»; выставка </a:t>
            </a:r>
            <a:r>
              <a:rPr lang="ru-RU" sz="2000" dirty="0"/>
              <a:t>детских рисунков «Этот день Победы»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конкурсы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smtClean="0"/>
              <a:t>художественного </a:t>
            </a:r>
            <a:r>
              <a:rPr lang="ru-RU" sz="2000" dirty="0"/>
              <a:t>слова «В стихах живет Россия»; </a:t>
            </a:r>
            <a:r>
              <a:rPr lang="ru-RU" sz="2000" dirty="0" smtClean="0"/>
              <a:t>конкурс </a:t>
            </a:r>
            <a:r>
              <a:rPr lang="ru-RU" sz="2000" dirty="0"/>
              <a:t>семейных новогодних газет; </a:t>
            </a:r>
            <a:r>
              <a:rPr lang="ru-RU" sz="2000" dirty="0" smtClean="0"/>
              <a:t>конкурс </a:t>
            </a:r>
            <a:r>
              <a:rPr lang="ru-RU" sz="2000" dirty="0"/>
              <a:t>воспитанников и их родителей «Пасхальные сувениры своими руками»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525324"/>
            <a:ext cx="3024336" cy="208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34375"/>
            <a:ext cx="2952328" cy="20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61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335846"/>
            <a:ext cx="79563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акции</a:t>
            </a:r>
            <a:r>
              <a:rPr lang="ru-RU" sz="2000" b="1" dirty="0"/>
              <a:t>: </a:t>
            </a:r>
            <a:r>
              <a:rPr lang="ru-RU" sz="2000" dirty="0"/>
              <a:t>«Наш участок краше всех</a:t>
            </a:r>
            <a:r>
              <a:rPr lang="ru-RU" sz="2000" dirty="0" smtClean="0"/>
              <a:t>»;</a:t>
            </a:r>
            <a:r>
              <a:rPr lang="ru-RU" sz="2000" b="1" dirty="0" smtClean="0"/>
              <a:t> </a:t>
            </a:r>
            <a:r>
              <a:rPr lang="ru-RU" sz="2000" dirty="0" smtClean="0"/>
              <a:t>«</a:t>
            </a:r>
            <a:r>
              <a:rPr lang="ru-RU" sz="2000" dirty="0"/>
              <a:t>Капля жизни» (День солидарности в борьбе с терроризмом</a:t>
            </a:r>
            <a:r>
              <a:rPr lang="ru-RU" sz="2000" dirty="0" smtClean="0"/>
              <a:t>); день </a:t>
            </a:r>
            <a:r>
              <a:rPr lang="ru-RU" sz="2000" dirty="0"/>
              <a:t>добрых дел «Кормушки для птиц</a:t>
            </a:r>
            <a:r>
              <a:rPr lang="ru-RU" sz="2000" dirty="0" smtClean="0"/>
              <a:t>»; «</a:t>
            </a:r>
            <a:r>
              <a:rPr lang="ru-RU" sz="2000" dirty="0"/>
              <a:t>Наши добрые </a:t>
            </a:r>
            <a:r>
              <a:rPr lang="ru-RU" sz="2000" dirty="0" smtClean="0"/>
              <a:t>дела»; «</a:t>
            </a:r>
            <a:r>
              <a:rPr lang="ru-RU" sz="2000" dirty="0"/>
              <a:t>Витамины на подоконнике</a:t>
            </a:r>
            <a:r>
              <a:rPr lang="ru-RU" sz="2000" dirty="0" smtClean="0"/>
              <a:t>»; «</a:t>
            </a:r>
            <a:r>
              <a:rPr lang="ru-RU" sz="2000" dirty="0"/>
              <a:t>Здоровый выходной с семьей</a:t>
            </a:r>
            <a:r>
              <a:rPr lang="ru-RU" sz="2000" dirty="0" smtClean="0"/>
              <a:t>»; «</a:t>
            </a:r>
            <a:r>
              <a:rPr lang="ru-RU" sz="2000" dirty="0"/>
              <a:t>Сохраним природу вместе – соберём </a:t>
            </a:r>
            <a:r>
              <a:rPr lang="ru-RU" sz="2000" dirty="0" smtClean="0"/>
              <a:t>макулатуру»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проекты</a:t>
            </a:r>
            <a:r>
              <a:rPr lang="ru-RU" sz="2000" dirty="0" smtClean="0"/>
              <a:t> «</a:t>
            </a:r>
            <a:r>
              <a:rPr lang="ru-RU" sz="2000" dirty="0"/>
              <a:t>Что расскажет семейный альбом</a:t>
            </a:r>
            <a:r>
              <a:rPr lang="ru-RU" sz="2000" dirty="0" smtClean="0"/>
              <a:t>?»; </a:t>
            </a:r>
            <a:r>
              <a:rPr lang="ru-RU" sz="2000" dirty="0"/>
              <a:t>«Достопримечательности и памятные места города Оленегорска</a:t>
            </a:r>
            <a:r>
              <a:rPr lang="ru-RU" sz="2000" dirty="0" smtClean="0"/>
              <a:t>»; «</a:t>
            </a:r>
            <a:r>
              <a:rPr lang="ru-RU" sz="2000" dirty="0"/>
              <a:t>Спортивная семья – здоровая Россия»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спортивные </a:t>
            </a:r>
            <a:r>
              <a:rPr lang="ru-RU" sz="2000" b="1" dirty="0"/>
              <a:t>праздники: </a:t>
            </a:r>
            <a:r>
              <a:rPr lang="ru-RU" sz="2000" dirty="0"/>
              <a:t>«Осенний марафон</a:t>
            </a:r>
            <a:r>
              <a:rPr lang="ru-RU" sz="2000" dirty="0" smtClean="0"/>
              <a:t>»; «</a:t>
            </a:r>
            <a:r>
              <a:rPr lang="ru-RU" sz="2000" dirty="0"/>
              <a:t>Олимпийские </a:t>
            </a:r>
            <a:r>
              <a:rPr lang="ru-RU" sz="2000" dirty="0" smtClean="0"/>
              <a:t>игры», </a:t>
            </a:r>
            <a:r>
              <a:rPr lang="ru-RU" sz="2000" dirty="0"/>
              <a:t>«Мы со спортом крепко дружим» «Олимпийцы среди нас», «Полярный олененок», «Спортивная семья – здоровая Россия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20120"/>
            <a:ext cx="4176464" cy="273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8308"/>
            <a:ext cx="3649380" cy="273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4124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39752" y="419739"/>
            <a:ext cx="5256584" cy="7200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 родителей и индивидуальное собеседование</a:t>
            </a: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484784"/>
            <a:ext cx="72008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98%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родителей удовлетворены работой образовательного </a:t>
            </a:r>
            <a:r>
              <a:rPr lang="ru-RU" altLang="ru-RU" sz="2000" dirty="0" smtClean="0"/>
              <a:t>учреждения (2021-2022 учебный </a:t>
            </a:r>
            <a:r>
              <a:rPr lang="ru-RU" altLang="ru-RU" sz="2000" dirty="0"/>
              <a:t>год -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97%</a:t>
            </a:r>
            <a:r>
              <a:rPr lang="ru-RU" altLang="ru-RU" sz="2000" dirty="0" smtClean="0"/>
              <a:t>)</a:t>
            </a:r>
          </a:p>
          <a:p>
            <a:pPr algn="just">
              <a:lnSpc>
                <a:spcPct val="80000"/>
              </a:lnSpc>
              <a:defRPr/>
            </a:pPr>
            <a:endParaRPr lang="ru-RU" altLang="ru-RU" sz="2000" dirty="0"/>
          </a:p>
          <a:p>
            <a:pPr>
              <a:lnSpc>
                <a:spcPct val="80000"/>
              </a:lnSpc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99% </a:t>
            </a:r>
            <a:r>
              <a:rPr lang="ru-RU" altLang="ru-RU" sz="2000" dirty="0" smtClean="0"/>
              <a:t>родителей могут порекомендовать наше ДОУ родственникам и знакомым</a:t>
            </a:r>
          </a:p>
          <a:p>
            <a:pPr>
              <a:lnSpc>
                <a:spcPct val="80000"/>
              </a:lnSpc>
              <a:defRPr/>
            </a:pPr>
            <a:endParaRPr lang="ru-RU" altLang="ru-RU" sz="2000" dirty="0"/>
          </a:p>
          <a:p>
            <a:pPr>
              <a:lnSpc>
                <a:spcPct val="80000"/>
              </a:lnSpc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86%</a:t>
            </a:r>
            <a:r>
              <a:rPr lang="ru-RU" altLang="ru-RU" sz="2000" dirty="0"/>
              <a:t> выразили в анкетах благодарность за создание условий для полноценного развития детей, за организацию образовательного процесса, оздоровления воспитанников, квалифицированную помощь воспитанникам с ограниченными возможностями здоровья и организацию полноценного питания ( 2021-2022 учебный год –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86%</a:t>
            </a:r>
            <a:r>
              <a:rPr lang="ru-RU" altLang="ru-RU" sz="2000" dirty="0"/>
              <a:t>)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679505"/>
            <a:ext cx="3564396" cy="213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7122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26064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alt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включенности родителей в организацию </a:t>
            </a:r>
            <a:r>
              <a:rPr lang="ru-RU" alt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воспитательно</a:t>
            </a:r>
            <a:r>
              <a:rPr lang="ru-RU" alt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-образовательного и коррекционного процессов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10601454"/>
              </p:ext>
            </p:extLst>
          </p:nvPr>
        </p:nvGraphicFramePr>
        <p:xfrm>
          <a:off x="971600" y="1556792"/>
          <a:ext cx="79928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0912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23728" y="188639"/>
            <a:ext cx="5472608" cy="5040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Материально-техническая база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80728" y="834525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-.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39552" y="1203857"/>
            <a:ext cx="3599033" cy="521323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образовательных целей на </a:t>
            </a:r>
            <a:r>
              <a:rPr lang="ru-RU" sz="2000" b="1" dirty="0" smtClean="0"/>
              <a:t>сумму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594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141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r>
              <a:rPr lang="ru-RU" sz="2000" b="1" dirty="0" smtClean="0"/>
              <a:t>:</a:t>
            </a:r>
          </a:p>
          <a:p>
            <a:pPr algn="ctr"/>
            <a:endParaRPr lang="ru-RU" sz="2000" b="1" dirty="0" smtClean="0"/>
          </a:p>
          <a:p>
            <a:pPr indent="-285750">
              <a:buFont typeface="Wingdings" pitchFamily="2" charset="2"/>
              <a:buChar char="ü"/>
            </a:pPr>
            <a:r>
              <a:rPr lang="ru-RU" sz="2000" dirty="0" smtClean="0"/>
              <a:t>игровые </a:t>
            </a:r>
            <a:r>
              <a:rPr lang="ru-RU" sz="2000" dirty="0"/>
              <a:t>модули, </a:t>
            </a:r>
            <a:r>
              <a:rPr lang="ru-RU" sz="2000" dirty="0" smtClean="0"/>
              <a:t>куклы, конструкторы; </a:t>
            </a:r>
            <a:r>
              <a:rPr lang="ru-RU" sz="2000" dirty="0"/>
              <a:t>машины, </a:t>
            </a:r>
            <a:r>
              <a:rPr lang="ru-RU" sz="2000" dirty="0" smtClean="0"/>
              <a:t>игровые наборы 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smtClean="0"/>
              <a:t>спортивный </a:t>
            </a:r>
            <a:r>
              <a:rPr lang="ru-RU" sz="2000" dirty="0"/>
              <a:t>инвентарь;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err="1" smtClean="0"/>
              <a:t>скалодром</a:t>
            </a:r>
            <a:r>
              <a:rPr lang="ru-RU" sz="2000" dirty="0" smtClean="0"/>
              <a:t> </a:t>
            </a:r>
            <a:r>
              <a:rPr lang="ru-RU" sz="2000" dirty="0"/>
              <a:t>«Жираф»;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err="1" smtClean="0"/>
              <a:t>будоматы</a:t>
            </a:r>
            <a:r>
              <a:rPr lang="ru-RU" sz="2000" dirty="0"/>
              <a:t>;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smtClean="0"/>
              <a:t>2 </a:t>
            </a:r>
            <a:r>
              <a:rPr lang="ru-RU" sz="2000" dirty="0"/>
              <a:t>ноутбука;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smtClean="0"/>
              <a:t>2 </a:t>
            </a:r>
            <a:r>
              <a:rPr lang="ru-RU" sz="2000" dirty="0"/>
              <a:t>портативной аудиосистемы;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smtClean="0"/>
              <a:t>интерактивная </a:t>
            </a:r>
            <a:r>
              <a:rPr lang="ru-RU" sz="2000" dirty="0"/>
              <a:t>панель</a:t>
            </a:r>
          </a:p>
          <a:p>
            <a:pPr indent="-285750">
              <a:buFont typeface="Wingdings" pitchFamily="2" charset="2"/>
              <a:buChar char="ü"/>
            </a:pPr>
            <a:r>
              <a:rPr lang="ru-RU" sz="2000" dirty="0" smtClean="0"/>
              <a:t>канцтовары </a:t>
            </a:r>
            <a:r>
              <a:rPr lang="ru-RU" sz="2000" dirty="0"/>
              <a:t>и другие </a:t>
            </a:r>
            <a:r>
              <a:rPr lang="ru-RU" sz="2000" dirty="0" smtClean="0"/>
              <a:t>материалы</a:t>
            </a:r>
            <a:endParaRPr lang="ru-RU" sz="2000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1203857"/>
            <a:ext cx="3744416" cy="5212403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обновления материально-технического оснащения на </a:t>
            </a:r>
            <a:r>
              <a:rPr lang="ru-RU" sz="2000" b="1" dirty="0" smtClean="0"/>
              <a:t>сумму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219 560 рублей</a:t>
            </a:r>
            <a:r>
              <a:rPr lang="ru-RU" sz="2000" b="1" dirty="0" smtClean="0"/>
              <a:t>:</a:t>
            </a:r>
          </a:p>
          <a:p>
            <a:pPr algn="ctr"/>
            <a:endParaRPr lang="ru-RU" sz="20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/>
              <a:t>рециркулятор</a:t>
            </a:r>
            <a:r>
              <a:rPr lang="ru-RU" dirty="0"/>
              <a:t> «</a:t>
            </a:r>
            <a:r>
              <a:rPr lang="ru-RU" dirty="0" err="1"/>
              <a:t>Армед</a:t>
            </a:r>
            <a:r>
              <a:rPr lang="ru-RU" dirty="0"/>
              <a:t>» - 2 шт.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кислородный </a:t>
            </a:r>
            <a:r>
              <a:rPr lang="ru-RU" dirty="0"/>
              <a:t>концентратор – 2 шт.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триммер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дрель-</a:t>
            </a:r>
            <a:r>
              <a:rPr lang="ru-RU" dirty="0" err="1" smtClean="0"/>
              <a:t>шуруповерт</a:t>
            </a:r>
            <a:r>
              <a:rPr lang="ru-RU" dirty="0" smtClean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столы </a:t>
            </a:r>
            <a:r>
              <a:rPr lang="ru-RU" dirty="0"/>
              <a:t>на пищеблоки – 8 </a:t>
            </a:r>
            <a:r>
              <a:rPr lang="ru-RU" dirty="0" smtClean="0"/>
              <a:t>шт.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ванны </a:t>
            </a:r>
            <a:r>
              <a:rPr lang="ru-RU" dirty="0"/>
              <a:t>моечные на пищеблоки – 2 шт.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светильники </a:t>
            </a:r>
            <a:r>
              <a:rPr lang="ru-RU" dirty="0"/>
              <a:t>светодиодные, автоматы и др. </a:t>
            </a:r>
            <a:endParaRPr lang="ru-RU" sz="2000" b="1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091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92696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2</a:t>
            </a:r>
            <a:r>
              <a:rPr lang="ru-RU" sz="3200" b="1" dirty="0"/>
              <a:t>.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Содействовать созданию социально-психологических условий для успешного развития детей с ОВЗ, опираясь на индивидуальные особенности, реальные личностные достижения каждого ребенка и зону его ближайшего развития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b="19277"/>
          <a:stretch/>
        </p:blipFill>
        <p:spPr>
          <a:xfrm>
            <a:off x="5220072" y="4224365"/>
            <a:ext cx="3577706" cy="237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24365"/>
            <a:ext cx="4220966" cy="237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2581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83568" y="620688"/>
            <a:ext cx="8208912" cy="374441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обеспечения антитеррористической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безопасности:</a:t>
            </a:r>
          </a:p>
          <a:p>
            <a:pPr algn="ctr"/>
            <a:r>
              <a:rPr lang="ru-RU" sz="2000" dirty="0" smtClean="0"/>
              <a:t> подключение </a:t>
            </a:r>
            <a:r>
              <a:rPr lang="ru-RU" sz="2000" dirty="0"/>
              <a:t>к электроснабжению и видеонаблюдения на пост охраны </a:t>
            </a:r>
            <a:r>
              <a:rPr lang="ru-RU" sz="2000" b="1" dirty="0"/>
              <a:t>на </a:t>
            </a:r>
            <a:r>
              <a:rPr lang="ru-RU" sz="2000" dirty="0"/>
              <a:t>общую </a:t>
            </a:r>
            <a:r>
              <a:rPr lang="ru-RU" sz="2000" b="1" dirty="0"/>
              <a:t>сумму</a:t>
            </a:r>
            <a:r>
              <a:rPr lang="ru-RU" sz="2000" dirty="0"/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110 000 рублей. </a:t>
            </a:r>
          </a:p>
          <a:p>
            <a:endParaRPr lang="ru-RU" sz="2000" dirty="0"/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екущий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зданий и помещений</a:t>
            </a:r>
            <a:r>
              <a:rPr lang="ru-RU" sz="2000" dirty="0"/>
              <a:t> в полном объеме </a:t>
            </a:r>
            <a:endParaRPr lang="ru-RU" sz="2000" dirty="0" smtClean="0"/>
          </a:p>
          <a:p>
            <a:pPr algn="ctr"/>
            <a:r>
              <a:rPr lang="ru-RU" sz="2000" b="1" dirty="0" smtClean="0"/>
              <a:t>на </a:t>
            </a:r>
            <a:r>
              <a:rPr lang="ru-RU" sz="2000" b="1" dirty="0"/>
              <a:t>сумму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1 005 928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рублей, </a:t>
            </a:r>
            <a:r>
              <a:rPr lang="ru-RU" sz="2000" dirty="0"/>
              <a:t>из них: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монтаж </a:t>
            </a:r>
            <a:r>
              <a:rPr lang="ru-RU" sz="2000" dirty="0"/>
              <a:t>вентиляции на пищеблоке </a:t>
            </a:r>
            <a:r>
              <a:rPr lang="ru-RU" sz="2000" dirty="0" smtClean="0"/>
              <a:t>- 300</a:t>
            </a:r>
            <a:r>
              <a:rPr lang="ru-RU" sz="2000" dirty="0"/>
              <a:t> 000 руб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бетонирование мусорных площадок </a:t>
            </a:r>
            <a:r>
              <a:rPr lang="ru-RU" sz="2000" dirty="0"/>
              <a:t>- 109 400 руб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установка </a:t>
            </a:r>
            <a:r>
              <a:rPr lang="ru-RU" sz="2000" dirty="0"/>
              <a:t>окон (ясли) и дверей (кухня), доводчиков - 219 000 руб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замена </a:t>
            </a:r>
            <a:r>
              <a:rPr lang="ru-RU" sz="2000" dirty="0"/>
              <a:t>сантехнического оборудования - 131 802 руб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расходные </a:t>
            </a:r>
            <a:r>
              <a:rPr lang="ru-RU" sz="2000" dirty="0"/>
              <a:t>материалы для ремонтов помещений- 245 726 руб.</a:t>
            </a:r>
          </a:p>
          <a:p>
            <a:pPr algn="ctr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36350"/>
          <a:stretch/>
        </p:blipFill>
        <p:spPr>
          <a:xfrm>
            <a:off x="3059832" y="4437112"/>
            <a:ext cx="3363838" cy="230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8335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548680"/>
            <a:ext cx="70567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подключено к сети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</a:t>
            </a:r>
            <a:r>
              <a:rPr lang="ru-RU" altLang="ru-RU" dirty="0" smtClean="0"/>
              <a:t>: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altLang="ru-RU" sz="2000" dirty="0" smtClean="0"/>
              <a:t>официальный сайт: </a:t>
            </a:r>
            <a:r>
              <a:rPr lang="en-US" altLang="ru-RU" sz="2000" dirty="0" smtClean="0">
                <a:hlinkClick r:id="rId3"/>
              </a:rPr>
              <a:t>https</a:t>
            </a:r>
            <a:r>
              <a:rPr lang="en-US" altLang="ru-RU" sz="2000" dirty="0">
                <a:hlinkClick r:id="rId3"/>
              </a:rPr>
              <a:t>://rodnichok6.nubex.ru</a:t>
            </a:r>
            <a:r>
              <a:rPr lang="en-US" altLang="ru-RU" sz="2000" dirty="0" smtClean="0">
                <a:hlinkClick r:id="rId3"/>
              </a:rPr>
              <a:t>/</a:t>
            </a:r>
            <a:endParaRPr lang="ru-RU" altLang="ru-RU" sz="2000" dirty="0" smtClean="0"/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altLang="ru-RU" sz="2000" dirty="0" smtClean="0"/>
              <a:t>официальная страница в социальной сети: </a:t>
            </a:r>
            <a:r>
              <a:rPr lang="en-US" altLang="ru-RU" sz="2000" dirty="0">
                <a:hlinkClick r:id="rId4"/>
              </a:rPr>
              <a:t>https://</a:t>
            </a:r>
            <a:r>
              <a:rPr lang="en-US" altLang="ru-RU" sz="2000" dirty="0" smtClean="0">
                <a:hlinkClick r:id="rId4"/>
              </a:rPr>
              <a:t>vk.com/public204160551</a:t>
            </a:r>
            <a:endParaRPr lang="ru-RU" altLang="ru-RU" sz="2000" dirty="0" smtClean="0"/>
          </a:p>
          <a:p>
            <a:pPr>
              <a:defRPr/>
            </a:pPr>
            <a:endParaRPr lang="ru-RU" altLang="ru-RU" sz="2000" dirty="0" smtClean="0"/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altLang="ru-RU" sz="2000" dirty="0" smtClean="0"/>
              <a:t>электронная почта: </a:t>
            </a:r>
            <a:r>
              <a:rPr lang="en-US" altLang="ru-RU" sz="2000" dirty="0" smtClean="0">
                <a:hlinkClick r:id="rId5"/>
              </a:rPr>
              <a:t>rodnichok.mdou6@yandex.ru</a:t>
            </a:r>
            <a:endParaRPr lang="ru-RU" altLang="ru-RU" sz="2000" b="1" dirty="0"/>
          </a:p>
          <a:p>
            <a:pPr>
              <a:defRPr/>
            </a:pPr>
            <a:r>
              <a:rPr lang="ru-RU" alt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</a:t>
            </a:r>
            <a:r>
              <a:rPr lang="ru-RU" alt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обновляется 2-3 раза в неделю. </a:t>
            </a:r>
          </a:p>
          <a:p>
            <a:pPr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Дополнение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материалов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за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2022-2023 учебный год: 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 smtClean="0"/>
              <a:t>нормативные </a:t>
            </a:r>
            <a:r>
              <a:rPr lang="ru-RU" sz="2000" dirty="0"/>
              <a:t>документы, регламентирующие деятельность </a:t>
            </a:r>
            <a:r>
              <a:rPr lang="ru-RU" sz="2000" dirty="0" smtClean="0"/>
              <a:t>учреждения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/>
              <a:t>информация  о проведении конкурсов, выставок, праздников и других мероприятий в </a:t>
            </a:r>
            <a:r>
              <a:rPr lang="ru-RU" sz="2000" dirty="0" smtClean="0"/>
              <a:t>ДОО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/>
              <a:t>информация о результатах участия педагогов и воспитанников в различных методических и конкурсных </a:t>
            </a:r>
            <a:r>
              <a:rPr lang="ru-RU" sz="2000" dirty="0" smtClean="0"/>
              <a:t>мероприятиях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/>
              <a:t>консультации для </a:t>
            </a:r>
            <a:r>
              <a:rPr lang="ru-RU" sz="2000" dirty="0" smtClean="0"/>
              <a:t>родителей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2000" dirty="0" smtClean="0"/>
              <a:t>методические </a:t>
            </a:r>
            <a:r>
              <a:rPr lang="ru-RU" sz="2000" dirty="0"/>
              <a:t>разработки </a:t>
            </a:r>
            <a:r>
              <a:rPr lang="ru-RU" sz="2000" dirty="0" smtClean="0"/>
              <a:t>педагогов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27294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-21876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	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9752" y="188639"/>
            <a:ext cx="5256584" cy="5040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ВЫВОДЫ: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2532" y="834525"/>
            <a:ext cx="75608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1. </a:t>
            </a:r>
            <a:r>
              <a:rPr lang="ru-RU" sz="2000" dirty="0"/>
              <a:t>Образовательная деятельность и коррекционно-педагогическая работа осуществляется в соответствии с реализуемой образовательной и адаптированными основными образовательными программами, принятыми педагогическим советом МБДОУ № 6.</a:t>
            </a:r>
          </a:p>
          <a:p>
            <a:r>
              <a:rPr lang="ru-RU" sz="2000" b="1" dirty="0"/>
              <a:t>2.</a:t>
            </a:r>
            <a:r>
              <a:rPr lang="ru-RU" sz="2000" dirty="0"/>
              <a:t> План курсовой переподготовки за </a:t>
            </a:r>
            <a:r>
              <a:rPr lang="ru-RU" sz="2000" dirty="0" smtClean="0"/>
              <a:t>2022-2023 учебный год выполнен. </a:t>
            </a:r>
            <a:r>
              <a:rPr lang="ru-RU" sz="2000" dirty="0"/>
              <a:t>Курсы повышения прошли 100%</a:t>
            </a:r>
            <a:r>
              <a:rPr lang="ru-RU" sz="2000" b="1" dirty="0"/>
              <a:t> </a:t>
            </a:r>
            <a:r>
              <a:rPr lang="ru-RU" sz="2000" dirty="0"/>
              <a:t>педагогов. </a:t>
            </a:r>
          </a:p>
          <a:p>
            <a:r>
              <a:rPr lang="ru-RU" sz="2000" b="1" dirty="0" smtClean="0"/>
              <a:t>3</a:t>
            </a:r>
            <a:r>
              <a:rPr lang="ru-RU" sz="2000" b="1" dirty="0"/>
              <a:t>.</a:t>
            </a:r>
            <a:r>
              <a:rPr lang="ru-RU" sz="2000" dirty="0"/>
              <a:t> План аттестации педагогов </a:t>
            </a:r>
            <a:r>
              <a:rPr lang="ru-RU" sz="2000" dirty="0" smtClean="0"/>
              <a:t>выполнен.</a:t>
            </a:r>
          </a:p>
          <a:p>
            <a:r>
              <a:rPr lang="ru-RU" sz="2000" b="1" dirty="0" smtClean="0"/>
              <a:t>4</a:t>
            </a:r>
            <a:r>
              <a:rPr lang="ru-RU" sz="2000" b="1" dirty="0"/>
              <a:t>. </a:t>
            </a:r>
            <a:r>
              <a:rPr lang="ru-RU" sz="2000" dirty="0"/>
              <a:t>Педагогическими и медицинскими работниками успешно реализуется комплексный план оздоровительных, профилактических и закаливающих </a:t>
            </a:r>
            <a:r>
              <a:rPr lang="ru-RU" sz="2000" dirty="0" smtClean="0"/>
              <a:t>мероприятий.</a:t>
            </a:r>
          </a:p>
          <a:p>
            <a:r>
              <a:rPr lang="ru-RU" sz="2000" b="1" dirty="0" smtClean="0"/>
              <a:t>5.</a:t>
            </a:r>
            <a:r>
              <a:rPr lang="ru-RU" sz="2000" dirty="0" smtClean="0"/>
              <a:t> В рамках деятельности муниципальной проблемно-методической </a:t>
            </a:r>
            <a:r>
              <a:rPr lang="ru-RU" sz="2000" dirty="0"/>
              <a:t>площадки «Формирование духовно-нравственных качеств личности ребенка на основе  реализации программы Р.Ю. Белоусовой,  А.Н. Егоровой, Ю.С. Калинкиной «С чистым сердцем» </a:t>
            </a:r>
            <a:r>
              <a:rPr lang="ru-RU" sz="2000" dirty="0" smtClean="0"/>
              <a:t>и федеральной инновационной площадки «</a:t>
            </a:r>
            <a:r>
              <a:rPr lang="ru-RU" sz="2000" dirty="0"/>
              <a:t>Вариативные модели интеграции естественнонаучного и художественно-эстетического </a:t>
            </a:r>
            <a:r>
              <a:rPr lang="ru-RU" sz="2000" dirty="0" smtClean="0"/>
              <a:t>образования» проведен ряд организационно-аналитических, методических мероприятий.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5880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419739"/>
            <a:ext cx="720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</a:t>
            </a:r>
            <a:r>
              <a:rPr lang="ru-RU" b="1" dirty="0"/>
              <a:t>.</a:t>
            </a:r>
            <a:r>
              <a:rPr lang="ru-RU" dirty="0"/>
              <a:t> </a:t>
            </a:r>
            <a:r>
              <a:rPr lang="ru-RU" sz="2000" dirty="0" smtClean="0"/>
              <a:t>Реализуются </a:t>
            </a:r>
            <a:r>
              <a:rPr lang="ru-RU" sz="2000" dirty="0"/>
              <a:t>вариативные формы дошкольного образования: функционирует Центр игровой поддержки ребенка, гувернерская служба. </a:t>
            </a:r>
          </a:p>
          <a:p>
            <a:r>
              <a:rPr lang="ru-RU" sz="2000" b="1" dirty="0"/>
              <a:t>7</a:t>
            </a:r>
            <a:r>
              <a:rPr lang="ru-RU" sz="2000" b="1" dirty="0" smtClean="0"/>
              <a:t>. </a:t>
            </a:r>
            <a:r>
              <a:rPr lang="ru-RU" sz="2000" dirty="0"/>
              <a:t>Предоставляются дополнительные образовательные услуги.</a:t>
            </a:r>
            <a:r>
              <a:rPr lang="ru-RU" sz="2000" i="1" dirty="0"/>
              <a:t> </a:t>
            </a:r>
            <a:r>
              <a:rPr lang="ru-RU" sz="2000" dirty="0"/>
              <a:t>Охват детей дополнительными образовательными услугами составляет 100%</a:t>
            </a:r>
          </a:p>
          <a:p>
            <a:r>
              <a:rPr lang="ru-RU" sz="2000" b="1" dirty="0" smtClean="0"/>
              <a:t>8.</a:t>
            </a:r>
            <a:r>
              <a:rPr lang="ru-RU" sz="2000" dirty="0" smtClean="0"/>
              <a:t> </a:t>
            </a:r>
            <a:r>
              <a:rPr lang="ru-RU" sz="2000" dirty="0"/>
              <a:t>Созданы необходимые условия для осуществления образовательной и коррекционной деятельности.</a:t>
            </a:r>
          </a:p>
          <a:p>
            <a:r>
              <a:rPr lang="ru-RU" sz="2000" b="1" dirty="0" smtClean="0"/>
              <a:t>9.</a:t>
            </a:r>
            <a:r>
              <a:rPr lang="ru-RU" sz="2000" dirty="0" smtClean="0"/>
              <a:t> </a:t>
            </a:r>
            <a:r>
              <a:rPr lang="ru-RU" sz="2000" dirty="0"/>
              <a:t>Обобщен опыт педагогической деятельности по различным образовательным областям, формированию духовно-нравственных ценностей у воспитанников, организации инклюзивного образования в ДОО, коррекционной работе с детьми с ограниченными возможностями здоровья, на методических мероприятиях различного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3494928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814589"/>
            <a:ext cx="763284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Совершенствовать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 по развитию интереса к двигательной активности через взаимодействие с семьями воспитанников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Способствовать развитию личностного потенциала детей с ОВЗ с учетом индивидуальных особенностей и коррекции их развития через различные формы коррекционно-развивающей деятельности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Разработать механизмы создания личностной развивающей образовательной среды посредством внедрения различных технологий развивающего общения.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75656" y="188639"/>
            <a:ext cx="6120680" cy="5040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НА 2023-2024 УЧЕБНЫЙ ГОД: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20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7866" y="620688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smtClean="0"/>
              <a:t>3</a:t>
            </a:r>
            <a:r>
              <a:rPr lang="x-none" sz="3200" b="1"/>
              <a:t>. </a:t>
            </a:r>
            <a:r>
              <a:rPr lang="x-non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Разработать систему формирования у детей предпосылок готовности к изучению технических наук средствами игрового оборудования в соответствии с ФГОС дошкольного образования.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09" y="3599849"/>
            <a:ext cx="3199843" cy="296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402531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01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124744"/>
            <a:ext cx="820891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</a:t>
            </a:r>
            <a:r>
              <a:rPr lang="ru-RU" sz="2000" b="1" dirty="0" smtClean="0"/>
              <a:t>2022 </a:t>
            </a:r>
            <a:r>
              <a:rPr lang="ru-RU" sz="2000" b="1" dirty="0"/>
              <a:t>-</a:t>
            </a:r>
            <a:r>
              <a:rPr lang="ru-RU" sz="2000" b="1" dirty="0" smtClean="0"/>
              <a:t>2023 учебном году на базе МБДОУ </a:t>
            </a:r>
            <a:r>
              <a:rPr lang="ru-RU" sz="2000" b="1" dirty="0"/>
              <a:t>№ 6 </a:t>
            </a:r>
            <a:r>
              <a:rPr lang="ru-RU" sz="2000" b="1" dirty="0" smtClean="0"/>
              <a:t>функционировали: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/>
              <a:t>федеральная инновационная площадка </a:t>
            </a:r>
            <a:r>
              <a:rPr lang="ru-RU" sz="2400" dirty="0"/>
              <a:t>Института художественного образования и культурологии Российской академии образования по теме «Вариативные модели </a:t>
            </a:r>
            <a:r>
              <a:rPr lang="ru-RU" sz="2400" dirty="0" smtClean="0"/>
              <a:t>интеграции естественнонаучного </a:t>
            </a:r>
            <a:r>
              <a:rPr lang="ru-RU" sz="2400" dirty="0"/>
              <a:t>и художественно-эстетического образования</a:t>
            </a:r>
            <a:r>
              <a:rPr lang="ru-RU" sz="2400" dirty="0" smtClean="0"/>
              <a:t>»;</a:t>
            </a:r>
          </a:p>
          <a:p>
            <a:endParaRPr lang="ru-RU" sz="105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/>
              <a:t>муниципальная проблемно-методическая площадка «</a:t>
            </a:r>
            <a:r>
              <a:rPr lang="ru-RU" sz="2400" dirty="0"/>
              <a:t>Формирование духовно-нравственных качеств личности ребенка на основе  реализации программы Р.Ю. Белоусовой, А.Н. Егоровой, Ю.С. Калинкиной «С чистым сердцем</a:t>
            </a:r>
            <a:r>
              <a:rPr lang="ru-RU" sz="2400" dirty="0" smtClean="0"/>
              <a:t>»;</a:t>
            </a:r>
          </a:p>
          <a:p>
            <a:endParaRPr lang="ru-RU" sz="105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муниципальная проблемно-методическая площадка «Развитие личностной развивающей образовательной среды  дошкольной образовательной организации» 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24230" y="224644"/>
            <a:ext cx="5600098" cy="7920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деятельность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1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96125"/>
            <a:ext cx="604867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Результаты </a:t>
            </a:r>
            <a:r>
              <a:rPr lang="ru-RU" sz="2400" b="1" dirty="0"/>
              <a:t>инновационной </a:t>
            </a:r>
            <a:r>
              <a:rPr lang="ru-RU" sz="2400" b="1" dirty="0" smtClean="0"/>
              <a:t>деятельности:</a:t>
            </a:r>
            <a:endParaRPr lang="ru-RU" sz="24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муниципальная </a:t>
            </a:r>
            <a:r>
              <a:rPr lang="ru-RU" sz="2000" dirty="0"/>
              <a:t>презентационная площадка по теме «Формирование позитивной установки к различным видам труда как условие успешной социализации детей дошкольного возраста</a:t>
            </a:r>
            <a:r>
              <a:rPr lang="ru-RU" sz="2000" dirty="0" smtClean="0"/>
              <a:t>»;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представление </a:t>
            </a:r>
            <a:r>
              <a:rPr lang="ru-RU" sz="2000" dirty="0"/>
              <a:t>опыта работы «Формирование духовно-нравственных качеств воспитанников через приобщение к отечественным духовно-нравственным ценностям и к культурному наследию родного края» на межмуниципальной конференции по духовно-нравственному воспитанию детей дошкольного возраста «Поделись улыбкой своей</a:t>
            </a:r>
            <a:r>
              <a:rPr lang="ru-RU" sz="2000" dirty="0" smtClean="0"/>
              <a:t>»;</a:t>
            </a:r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муниципальная презентационная площадка по </a:t>
            </a:r>
            <a:r>
              <a:rPr lang="ru-RU" sz="2000" dirty="0" smtClean="0"/>
              <a:t>теме «Реализация </a:t>
            </a:r>
            <a:r>
              <a:rPr lang="ru-RU" sz="2000" dirty="0"/>
              <a:t>эффективных педагогических технологий, способствующих широкому выбору оптимальных методов и условий коррекции воспитанников с нарушениями зрения и речи»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53"/>
            <a:ext cx="1475656" cy="82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r="28585"/>
          <a:stretch/>
        </p:blipFill>
        <p:spPr>
          <a:xfrm>
            <a:off x="6804248" y="980728"/>
            <a:ext cx="2088057" cy="186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14261" b="28"/>
          <a:stretch/>
        </p:blipFill>
        <p:spPr>
          <a:xfrm>
            <a:off x="6770810" y="3068960"/>
            <a:ext cx="231630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85184"/>
            <a:ext cx="2633966" cy="155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9465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3078</Words>
  <Application>Microsoft Office PowerPoint</Application>
  <PresentationFormat>Экран (4:3)</PresentationFormat>
  <Paragraphs>553</Paragraphs>
  <Slides>64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118</cp:revision>
  <dcterms:created xsi:type="dcterms:W3CDTF">2023-05-10T07:22:57Z</dcterms:created>
  <dcterms:modified xsi:type="dcterms:W3CDTF">2023-05-25T07:32:50Z</dcterms:modified>
</cp:coreProperties>
</file>