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8" r:id="rId4"/>
    <p:sldId id="269" r:id="rId5"/>
    <p:sldId id="272" r:id="rId6"/>
    <p:sldId id="273" r:id="rId7"/>
    <p:sldId id="274" r:id="rId8"/>
    <p:sldId id="271" r:id="rId9"/>
    <p:sldId id="275" r:id="rId10"/>
    <p:sldId id="270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15AB"/>
    <a:srgbClr val="E5F3F7"/>
    <a:srgbClr val="95CED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90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/>
              <a:t>Участники образовательного процесса (воспитанники, родители, педагоги) принимающие участие в </a:t>
            </a:r>
            <a:r>
              <a:rPr lang="ru-RU" sz="1000" b="1" dirty="0" smtClean="0"/>
              <a:t>мероприятиях </a:t>
            </a:r>
            <a:r>
              <a:rPr lang="ru-RU" sz="1000" b="1" dirty="0"/>
              <a:t>по </a:t>
            </a:r>
            <a:r>
              <a:rPr lang="ru-RU" sz="1000" b="1" i="1" dirty="0"/>
              <a:t>ФИНАНСОВОЙ ГРАМОТНОСТИ</a:t>
            </a:r>
          </a:p>
        </c:rich>
      </c:tx>
      <c:layout>
        <c:manualLayout>
          <c:xMode val="edge"/>
          <c:yMode val="edge"/>
          <c:x val="4.7609896895819716E-2"/>
          <c:y val="0.20908141787853379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5968581639544746"/>
          <c:y val="0.54922223098222733"/>
          <c:w val="0.54525382214399365"/>
          <c:h val="0.3080108655920532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образовательного процесса (воспитанники, родители, педагоги) принимающие участие в конкурсах по ФИНАНСОВОЙ ГРАМОТНОСТИ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0.15000000000000005</c:v>
                </c:pt>
                <c:pt idx="1">
                  <c:v>0.46</c:v>
                </c:pt>
                <c:pt idx="2">
                  <c:v>0.75000000000000022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E5-40C8-BF0D-8F6CF822D3C0}"/>
            </c:ext>
          </c:extLst>
        </c:ser>
        <c:gapWidth val="219"/>
        <c:overlap val="-27"/>
        <c:axId val="156864512"/>
        <c:axId val="156866048"/>
      </c:barChart>
      <c:catAx>
        <c:axId val="1568645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866048"/>
        <c:crosses val="autoZero"/>
        <c:auto val="1"/>
        <c:lblAlgn val="ctr"/>
        <c:lblOffset val="100"/>
      </c:catAx>
      <c:valAx>
        <c:axId val="1568660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86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vk.com/video-217206860_456239024?list=fd18f260529234be1f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s://disk.yandex.ru/i/K_zz1iT8_1QJy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video-217206860_456239023?list=fc8df587bac388d5d7" TargetMode="External"/><Relationship Id="rId5" Type="http://schemas.openxmlformats.org/officeDocument/2006/relationships/hyperlink" Target="https://vk.com/video-217206860_456239018?list=756aaea12b3aa0c2c5" TargetMode="External"/><Relationship Id="rId4" Type="http://schemas.openxmlformats.org/officeDocument/2006/relationships/hyperlink" Target="https://vk.com/video-217206860_456239017?list=56f85a00906bc64371" TargetMode="External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128792" cy="115212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rgbClr val="2A15AB"/>
                </a:solidFill>
                <a:latin typeface="Arial Black" pitchFamily="34" charset="0"/>
              </a:rPr>
              <a:t>Проект:</a:t>
            </a:r>
            <a:br>
              <a:rPr lang="ru-RU" sz="2200" b="1" dirty="0" smtClean="0">
                <a:solidFill>
                  <a:srgbClr val="2A15AB"/>
                </a:solidFill>
                <a:latin typeface="Arial Black" pitchFamily="34" charset="0"/>
              </a:rPr>
            </a:br>
            <a:r>
              <a:rPr lang="ru-RU" sz="2200" b="1" i="1" dirty="0" smtClean="0">
                <a:solidFill>
                  <a:srgbClr val="2A15AB"/>
                </a:solidFill>
                <a:latin typeface="Arial Black" pitchFamily="34" charset="0"/>
              </a:rPr>
              <a:t>ПЭКИДЖ-ТУР в увлекательный мир финансов</a:t>
            </a:r>
            <a:r>
              <a:rPr lang="ru-RU" sz="2200" b="1" dirty="0" smtClean="0">
                <a:solidFill>
                  <a:srgbClr val="2A15AB"/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rgbClr val="2A15AB"/>
                </a:solidFill>
                <a:latin typeface="Bookman Old Style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3608" y="1196752"/>
            <a:ext cx="7890080" cy="5051648"/>
          </a:xfrm>
        </p:spPr>
        <p:txBody>
          <a:bodyPr anchor="b">
            <a:norm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№3 «Морозко» с.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Байкит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»                                                        Эвенкийский муниципальный район                                                                              Красноярский край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 – педагог-психолог,                                                                                                      Миляева Наталья Викторовна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Любовь\Desktop\фин картинки\1670483513_22-kartinkin-net-p-kartinki-po-finansovoi-gramotnosti-dlya-do-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75234" cy="1484784"/>
          </a:xfrm>
          <a:prstGeom prst="ellipse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619672" y="1166843"/>
            <a:ext cx="6480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реализации программно-проектной деятельности принимают участие: воспитанники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разновозрастных групп комбинированной направленности от 5 до 7 лет, родители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(законные представители), педагоги и администрация детского сада.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AutoShape 2" descr="image-07-12-24-07-47-4.he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 descr="C:\Users\Любовь\Desktop\сто р.he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573016"/>
            <a:ext cx="2268251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2A15AB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3456384" cy="41805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2A15AB"/>
                </a:solidFill>
                <a:latin typeface="Arial Black" pitchFamily="34" charset="0"/>
              </a:rPr>
              <a:t>Продукты проекта</a:t>
            </a:r>
            <a:endParaRPr lang="ru-RU" sz="2400" dirty="0">
              <a:solidFill>
                <a:srgbClr val="2A15AB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132856"/>
            <a:ext cx="7498080" cy="4429472"/>
          </a:xfrm>
        </p:spPr>
        <p:txBody>
          <a:bodyPr>
            <a:noAutofit/>
          </a:bodyPr>
          <a:lstStyle/>
          <a:p>
            <a:pPr>
              <a:buClr>
                <a:srgbClr val="2A15AB"/>
              </a:buClr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ЛЭПБУК «Удивительные копилки»;</a:t>
            </a:r>
          </a:p>
          <a:p>
            <a:pPr>
              <a:buClr>
                <a:srgbClr val="2A15AB"/>
              </a:buClr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Уголок «Город финансов» .</a:t>
            </a:r>
          </a:p>
          <a:p>
            <a:pPr>
              <a:buClr>
                <a:srgbClr val="2A15AB"/>
              </a:buClr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Альбом «Международный музей копилок в Китае».</a:t>
            </a:r>
          </a:p>
          <a:p>
            <a:pPr>
              <a:buClr>
                <a:srgbClr val="2A15AB"/>
              </a:buClr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Презентации разработанные по теме: «Осторожно мошенники», «МЫ финансисты» .</a:t>
            </a:r>
          </a:p>
          <a:p>
            <a:pPr>
              <a:buClr>
                <a:srgbClr val="2A15AB"/>
              </a:buClr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Сборники коллекции мультфильмов: «Трое из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Простаквашино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», «Три кота  – Закон экономики», «Кроша и Гроша» и.т.д.;</a:t>
            </a:r>
          </a:p>
          <a:p>
            <a:pPr>
              <a:buClr>
                <a:srgbClr val="2A15AB"/>
              </a:buClr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Создание видео сказки «Заработанный рубль», «Справедливый судья».</a:t>
            </a:r>
          </a:p>
          <a:p>
            <a:pPr>
              <a:buClr>
                <a:srgbClr val="2A15AB"/>
              </a:buClr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Разработка и запись рекламного видеоролика «Осторожно мошенники».</a:t>
            </a:r>
          </a:p>
          <a:p>
            <a:pPr>
              <a:buClr>
                <a:srgbClr val="2A15AB"/>
              </a:buClr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Оформление оригинальных выставок «Мастер кошелька», «Таинственные копилки».</a:t>
            </a:r>
          </a:p>
          <a:p>
            <a:pPr>
              <a:buClr>
                <a:srgbClr val="2A15AB"/>
              </a:buClr>
            </a:pPr>
            <a:r>
              <a:rPr lang="ru-RU" sz="1800" u="sng" dirty="0">
                <a:hlinkClick r:id="rId2"/>
              </a:rPr>
              <a:t>https://</a:t>
            </a:r>
            <a:r>
              <a:rPr lang="ru-RU" sz="1800" u="sng" dirty="0" smtClean="0">
                <a:hlinkClick r:id="rId2"/>
              </a:rPr>
              <a:t>disk.yandex.ru/i/K_zz1iT8_1QJyA</a:t>
            </a:r>
            <a:endParaRPr lang="ru-RU" sz="1800" u="sng" dirty="0" smtClean="0"/>
          </a:p>
          <a:p>
            <a:pPr>
              <a:buClr>
                <a:srgbClr val="2A15AB"/>
              </a:buClr>
            </a:pPr>
            <a:r>
              <a:rPr lang="ru-RU" sz="1800" u="sng" dirty="0">
                <a:hlinkClick r:id="rId3"/>
              </a:rPr>
              <a:t>https://vk.com/video-217206860_456239024?list=fd18f260529234be1f</a:t>
            </a:r>
            <a:r>
              <a:rPr lang="ru-RU" sz="1800" dirty="0"/>
              <a:t> </a:t>
            </a:r>
            <a:endParaRPr lang="en-US" sz="1800" dirty="0" smtClean="0"/>
          </a:p>
          <a:p>
            <a:pPr>
              <a:buClr>
                <a:srgbClr val="2A15AB"/>
              </a:buClr>
            </a:pPr>
            <a:r>
              <a:rPr lang="ru-RU" sz="1800" u="sng" dirty="0">
                <a:hlinkClick r:id="rId4"/>
              </a:rPr>
              <a:t>https://vk.com/video-217206860_456239017?list=56f85a00906bc64371</a:t>
            </a:r>
            <a:r>
              <a:rPr lang="ru-RU" sz="1800" dirty="0"/>
              <a:t> </a:t>
            </a:r>
            <a:endParaRPr lang="en-US" sz="1800" dirty="0" smtClean="0"/>
          </a:p>
          <a:p>
            <a:pPr>
              <a:buClr>
                <a:srgbClr val="2A15AB"/>
              </a:buClr>
            </a:pPr>
            <a:r>
              <a:rPr lang="ru-RU" sz="1800" u="sng" dirty="0">
                <a:hlinkClick r:id="rId5"/>
              </a:rPr>
              <a:t>https://</a:t>
            </a:r>
            <a:r>
              <a:rPr lang="ru-RU" sz="1800" u="sng" dirty="0" smtClean="0">
                <a:hlinkClick r:id="rId5"/>
              </a:rPr>
              <a:t>vk.com/video-217206860_456239018?list=756aaea12b3aa0c2c5</a:t>
            </a:r>
            <a:endParaRPr lang="en-US" sz="1800" u="sng" dirty="0" smtClean="0"/>
          </a:p>
          <a:p>
            <a:pPr>
              <a:buClr>
                <a:srgbClr val="2A15AB"/>
              </a:buClr>
            </a:pPr>
            <a:r>
              <a:rPr lang="ru-RU" sz="1800" u="sng" dirty="0">
                <a:hlinkClick r:id="rId6"/>
              </a:rPr>
              <a:t>https://vk.com/video-217206860_456239023?list=fc8df587bac388d5d7</a:t>
            </a:r>
            <a:endParaRPr lang="ru-RU" sz="1800" dirty="0"/>
          </a:p>
          <a:p>
            <a:pPr>
              <a:buClr>
                <a:srgbClr val="2A15AB"/>
              </a:buClr>
            </a:pPr>
            <a:endParaRPr lang="ru-RU" sz="2000" dirty="0"/>
          </a:p>
          <a:p>
            <a:pPr>
              <a:buClr>
                <a:srgbClr val="2A15AB"/>
              </a:buClr>
            </a:pPr>
            <a:endParaRPr lang="ru-RU" dirty="0"/>
          </a:p>
          <a:p>
            <a:pPr>
              <a:buClr>
                <a:srgbClr val="2A15AB"/>
              </a:buClr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Любовь\Desktop\оберег.hei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6849248" y="510264"/>
            <a:ext cx="2232247" cy="1674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1" name="Picture 3" descr="C:\Users\Любовь\Desktop\закон.jpeg"/>
          <p:cNvPicPr>
            <a:picLocks noChangeAspect="1" noChangeArrowheads="1"/>
          </p:cNvPicPr>
          <p:nvPr/>
        </p:nvPicPr>
        <p:blipFill>
          <a:blip r:embed="rId8" cstate="print"/>
          <a:srcRect t="8696" r="382"/>
          <a:stretch>
            <a:fillRect/>
          </a:stretch>
        </p:blipFill>
        <p:spPr bwMode="auto">
          <a:xfrm>
            <a:off x="4572000" y="260648"/>
            <a:ext cx="2304256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2" name="Picture 4" descr="C:\Users\Любовь\Desktop\деньги.hei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2053916" y="474476"/>
            <a:ext cx="1309321" cy="1745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2A15AB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968552" cy="79695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2A15AB"/>
                </a:solidFill>
                <a:latin typeface="Arial Black" pitchFamily="34" charset="0"/>
              </a:rPr>
              <a:t>Достигнутые результаты за три года и планируемые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80728"/>
            <a:ext cx="7848872" cy="5688632"/>
          </a:xfrm>
        </p:spPr>
        <p:txBody>
          <a:bodyPr>
            <a:normAutofit/>
          </a:bodyPr>
          <a:lstStyle/>
          <a:p>
            <a:pPr marL="425196" indent="-342900">
              <a:buClr>
                <a:srgbClr val="2A15AB"/>
              </a:buClr>
              <a:buNone/>
            </a:pPr>
            <a:endParaRPr lang="ru-RU" sz="1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5196" indent="-342900">
              <a:buClr>
                <a:srgbClr val="2A15AB"/>
              </a:buClr>
              <a:buNone/>
            </a:pP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Педагоги:</a:t>
            </a:r>
          </a:p>
          <a:p>
            <a:pPr marL="425196" indent="-342900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-Повысилась экономическая грамотность педагогов </a:t>
            </a:r>
          </a:p>
          <a:p>
            <a:pPr marL="425196" indent="-342900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по ФГ.</a:t>
            </a:r>
          </a:p>
          <a:p>
            <a:pPr marL="425196" indent="-342900">
              <a:buNone/>
            </a:pP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Дети:</a:t>
            </a:r>
          </a:p>
          <a:p>
            <a:pPr marL="425196" indent="-342900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- Имеют представление о валюте, о российских ассигнованиях, применяют их в игре.</a:t>
            </a:r>
          </a:p>
          <a:p>
            <a:pPr marL="425196" indent="-342900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-  Понимают значимость рекламы, участвуют в записи видеороликов,  расширяя </a:t>
            </a:r>
          </a:p>
          <a:p>
            <a:pPr marL="425196" indent="-342900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экономические познания.</a:t>
            </a:r>
          </a:p>
          <a:p>
            <a:pPr marL="425196" indent="-342900">
              <a:buNone/>
            </a:pP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Родители:</a:t>
            </a:r>
          </a:p>
          <a:p>
            <a:pPr marL="425196" indent="-342900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- Повысится экономическая образованность родителей и уровень компетентности в </a:t>
            </a:r>
          </a:p>
          <a:p>
            <a:pPr marL="425196" indent="-342900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приобщении детей к основам финансовой </a:t>
            </a:r>
          </a:p>
          <a:p>
            <a:pPr marL="425196" indent="-342900"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рамотности.</a:t>
            </a:r>
          </a:p>
          <a:p>
            <a:pPr marL="425196" indent="-342900">
              <a:buNone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Любовь\Desktop\итоги.heic"/>
          <p:cNvPicPr>
            <a:picLocks noChangeAspect="1" noChangeArrowheads="1"/>
          </p:cNvPicPr>
          <p:nvPr/>
        </p:nvPicPr>
        <p:blipFill>
          <a:blip r:embed="rId2" cstate="print"/>
          <a:srcRect l="3609" t="11513" r="804" b="12445"/>
          <a:stretch>
            <a:fillRect/>
          </a:stretch>
        </p:blipFill>
        <p:spPr bwMode="auto">
          <a:xfrm>
            <a:off x="5796136" y="116632"/>
            <a:ext cx="3212720" cy="1916832"/>
          </a:xfrm>
          <a:prstGeom prst="rect">
            <a:avLst/>
          </a:prstGeom>
          <a:noFill/>
        </p:spPr>
      </p:pic>
      <p:pic>
        <p:nvPicPr>
          <p:cNvPr id="5" name="Picture 2" descr="C:\Users\Любовь\Desktop\заключение.heic"/>
          <p:cNvPicPr>
            <a:picLocks noChangeAspect="1" noChangeArrowheads="1"/>
          </p:cNvPicPr>
          <p:nvPr/>
        </p:nvPicPr>
        <p:blipFill>
          <a:blip r:embed="rId3" cstate="print"/>
          <a:srcRect l="5026" t="21442" r="495"/>
          <a:stretch>
            <a:fillRect/>
          </a:stretch>
        </p:blipFill>
        <p:spPr bwMode="auto">
          <a:xfrm>
            <a:off x="4644972" y="4005064"/>
            <a:ext cx="3888432" cy="2589885"/>
          </a:xfrm>
          <a:prstGeom prst="rect">
            <a:avLst/>
          </a:prstGeom>
          <a:noFill/>
        </p:spPr>
      </p:pic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C56990D9-CE15-4095-BCF8-65FCB9B9800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025675520"/>
              </p:ext>
            </p:extLst>
          </p:nvPr>
        </p:nvGraphicFramePr>
        <p:xfrm>
          <a:off x="322438" y="4365104"/>
          <a:ext cx="4631432" cy="2092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488832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2A15AB"/>
                </a:solidFill>
                <a:latin typeface="Arial Black" pitchFamily="34" charset="0"/>
              </a:rPr>
              <a:t>Актуальность</a:t>
            </a:r>
            <a:endParaRPr lang="ru-RU" sz="3200" dirty="0">
              <a:solidFill>
                <a:srgbClr val="2A15AB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700808"/>
            <a:ext cx="7962088" cy="49685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Ранний возраст  позволяет «погружать» детей в «мир финансов», знакомить с основами экономической грамотности через игровую деятельность.      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Малыши сталкиваются с рекламой,  с покупками в магазине, с представлением о ведении семейного бюджета.</a:t>
            </a: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 ставит задачу формирования общей культуры личности детей.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Экономическая культура личности дошкольника:  первичные представления об экономических категориях, интеллектуальных и нравственных качествах (бережливость, рачительность, смекалка, трудолюбие, умение планировать дела, осуждение жадности и расточительности</a:t>
            </a:r>
            <a:r>
              <a:rPr lang="ru-RU" sz="2000" dirty="0" smtClean="0"/>
              <a:t>).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Финансист-дошкольник: маленькие цели – большие результаты!</a:t>
            </a: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Любовь\Desktop\деньги.jpg"/>
          <p:cNvPicPr/>
          <p:nvPr/>
        </p:nvPicPr>
        <p:blipFill>
          <a:blip r:embed="rId2" cstate="print">
            <a:lum bright="10000"/>
          </a:blip>
          <a:srcRect l="15874"/>
          <a:stretch>
            <a:fillRect/>
          </a:stretch>
        </p:blipFill>
        <p:spPr bwMode="auto">
          <a:xfrm>
            <a:off x="4788024" y="188640"/>
            <a:ext cx="2952328" cy="1512168"/>
          </a:xfrm>
          <a:prstGeom prst="rect">
            <a:avLst/>
          </a:prstGeom>
          <a:ln w="127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88640"/>
            <a:ext cx="1106537" cy="151717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65618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2A15AB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2A15AB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2A15AB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2A15AB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2A15AB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2A15AB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2A15AB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2A15AB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2A15AB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2A15AB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2A15AB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2A15AB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Цель:</a:t>
            </a:r>
            <a:r>
              <a:rPr lang="ru-RU" sz="2400" dirty="0" smtClean="0">
                <a:solidFill>
                  <a:srgbClr val="2A15AB"/>
                </a:solidFill>
                <a:latin typeface="Arial Black" pitchFamily="34" charset="0"/>
              </a:rPr>
              <a:t>  </a:t>
            </a:r>
            <a:r>
              <a:rPr lang="ru-RU" sz="1600" dirty="0" smtClean="0">
                <a:solidFill>
                  <a:srgbClr val="2A15AB"/>
                </a:solidFill>
                <a:latin typeface="Arial Black" pitchFamily="34" charset="0"/>
              </a:rPr>
              <a:t>способствовать развитию финансовой компетентности у детей дошкольного возраста, формируя интерес и  мотивацию к данной области, через </a:t>
            </a:r>
            <a:br>
              <a:rPr lang="ru-RU" sz="1600" dirty="0" smtClean="0">
                <a:solidFill>
                  <a:srgbClr val="2A15AB"/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rgbClr val="2A15AB"/>
                </a:solidFill>
                <a:latin typeface="Arial Black" pitchFamily="34" charset="0"/>
              </a:rPr>
              <a:t>воспитательно-образовательный процесс.</a:t>
            </a:r>
            <a:br>
              <a:rPr lang="ru-RU" sz="1600" dirty="0" smtClean="0">
                <a:solidFill>
                  <a:srgbClr val="2A15AB"/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rgbClr val="2A15AB"/>
                </a:solidFill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rgbClr val="2A15AB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Проблема: </a:t>
            </a:r>
            <a:r>
              <a:rPr lang="ru-RU" sz="2400" dirty="0" smtClean="0">
                <a:solidFill>
                  <a:srgbClr val="2A15AB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2A15AB"/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rgbClr val="2A15AB"/>
                </a:solidFill>
                <a:latin typeface="Arial Black" pitchFamily="34" charset="0"/>
              </a:rPr>
              <a:t>дети раннего возраста имеют небольшие представления об </a:t>
            </a:r>
            <a:br>
              <a:rPr lang="ru-RU" sz="1600" dirty="0" smtClean="0">
                <a:solidFill>
                  <a:srgbClr val="2A15AB"/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rgbClr val="2A15AB"/>
                </a:solidFill>
                <a:latin typeface="Arial Black" pitchFamily="34" charset="0"/>
              </a:rPr>
              <a:t>экономических понятиях, но они не имеют финансовых знаний, таких как потребности, </a:t>
            </a:r>
            <a:br>
              <a:rPr lang="ru-RU" sz="1600" dirty="0" smtClean="0">
                <a:solidFill>
                  <a:srgbClr val="2A15AB"/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rgbClr val="2A15AB"/>
                </a:solidFill>
                <a:latin typeface="Arial Black" pitchFamily="34" charset="0"/>
              </a:rPr>
              <a:t>деньги, товар, валюта и.т.д.</a:t>
            </a:r>
            <a:br>
              <a:rPr lang="ru-RU" sz="1600" dirty="0" smtClean="0">
                <a:solidFill>
                  <a:srgbClr val="2A15AB"/>
                </a:solidFill>
                <a:latin typeface="Arial Black" pitchFamily="34" charset="0"/>
              </a:rPr>
            </a:br>
            <a:endParaRPr lang="ru-RU" sz="1600" dirty="0">
              <a:solidFill>
                <a:srgbClr val="2A15AB"/>
              </a:solidFill>
              <a:latin typeface="Arial Black" pitchFamily="34" charset="0"/>
            </a:endParaRPr>
          </a:p>
        </p:txBody>
      </p:sp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2ED6E669-5973-37A7-7044-DF69571FF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429000"/>
            <a:ext cx="4409728" cy="2694834"/>
          </a:xfrm>
          <a:prstGeom prst="rect">
            <a:avLst/>
          </a:prstGeom>
          <a:ln>
            <a:solidFill>
              <a:srgbClr val="2A15AB"/>
            </a:solidFill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876538"/>
            <a:ext cx="2641681" cy="3529594"/>
          </a:xfrm>
          <a:prstGeom prst="rect">
            <a:avLst/>
          </a:prstGeom>
          <a:noFill/>
          <a:ln w="9525">
            <a:solidFill>
              <a:srgbClr val="2A15AB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2A15AB"/>
                </a:solidFill>
                <a:latin typeface="Arial Black" pitchFamily="34" charset="0"/>
              </a:rPr>
              <a:t> Задачи</a:t>
            </a:r>
            <a:endParaRPr lang="ru-RU" sz="2800" dirty="0">
              <a:solidFill>
                <a:srgbClr val="2A15AB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C:\Users\Любовь\Desktop\неделя финанс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32656"/>
            <a:ext cx="1216025" cy="1072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Любовь\Desktop\воспитател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3960440" cy="180020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27584" y="1988840"/>
            <a:ext cx="8106104" cy="4259560"/>
          </a:xfrm>
        </p:spPr>
        <p:txBody>
          <a:bodyPr>
            <a:normAutofit/>
          </a:bodyPr>
          <a:lstStyle/>
          <a:p>
            <a:pPr>
              <a:buClr>
                <a:srgbClr val="2A15AB"/>
              </a:buClr>
              <a:buFont typeface="Wingdings" pitchFamily="2" charset="2"/>
              <a:buChar char="ü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Совершенствовать компетенции педагогов, родителей и их детей в области финансовой грамотности .</a:t>
            </a:r>
          </a:p>
          <a:p>
            <a:pPr>
              <a:buClr>
                <a:srgbClr val="2A15AB"/>
              </a:buClr>
              <a:buFont typeface="Wingdings" pitchFamily="2" charset="2"/>
              <a:buChar char="ü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Обучать детей правильного поведения в различных жизненных ситуациях (использование банковских карт, покупки в магазине и.т.д.).</a:t>
            </a:r>
          </a:p>
          <a:p>
            <a:pPr>
              <a:buClr>
                <a:srgbClr val="2A15AB"/>
              </a:buClr>
              <a:buFont typeface="Wingdings" pitchFamily="2" charset="2"/>
              <a:buChar char="ü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Сформировать конструктивное сотрудничество между всеми участниками образовательного процесса: педагоги, родители (законные представители) и их дети.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AutoShape 2" descr="image-07-12-24-07-4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149080"/>
            <a:ext cx="3320350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2" name="Picture 4" descr="C:\Users\Любовь\Desktop\ярмарка.he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077072"/>
            <a:ext cx="3240360" cy="243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2A15AB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4320480" cy="16288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2A15AB"/>
                </a:solidFill>
                <a:latin typeface="Arial Black" pitchFamily="34" charset="0"/>
              </a:rPr>
              <a:t>Способы реализации </a:t>
            </a:r>
            <a:endParaRPr lang="ru-RU" sz="2400" dirty="0">
              <a:solidFill>
                <a:srgbClr val="2A15AB"/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01794951"/>
              </p:ext>
            </p:extLst>
          </p:nvPr>
        </p:nvGraphicFramePr>
        <p:xfrm>
          <a:off x="1043608" y="1556792"/>
          <a:ext cx="792088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3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41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41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802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Задачи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Способы реализации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Участники</a:t>
                      </a:r>
                    </a:p>
                    <a:p>
                      <a:r>
                        <a:rPr lang="ru-RU" dirty="0" smtClean="0"/>
                        <a:t>реализации </a:t>
                      </a:r>
                    </a:p>
                    <a:p>
                      <a:r>
                        <a:rPr lang="ru-RU" dirty="0" smtClean="0"/>
                        <a:t>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123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Дать начало для 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повышения 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финансового 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образования дошкольникам.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Постоянно</a:t>
                      </a: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действующие семинары, мастер-классы</a:t>
                      </a:r>
                    </a:p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профмастерства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педагогов  по вопросам  ФО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детям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таршего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дошкольного возраста.</a:t>
                      </a: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Подбор материала , оборудования и пособий необходимого для </a:t>
                      </a: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реализации цели проекта</a:t>
                      </a:r>
                      <a:r>
                        <a:rPr lang="ru-RU" b="1" dirty="0" smtClean="0"/>
                        <a:t>.</a:t>
                      </a:r>
                    </a:p>
                    <a:p>
                      <a:r>
                        <a:rPr lang="ru-RU" b="1" dirty="0" smtClean="0"/>
                        <a:t>-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ППРС , обеспечивающей комфорт, безопасность и интерактивное образовательное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пространствою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2022-2025г.г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Заведующий, </a:t>
                      </a: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старший</a:t>
                      </a: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воспитатель, </a:t>
                      </a: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творческая группа</a:t>
                      </a: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Родители 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6632"/>
            <a:ext cx="2814786" cy="13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AutoShape 2" descr="image-08-12-24-03-22.he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4513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image-08-12-24-03-22.he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image-08-12-24-03-22.hei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image-08-12-24-03-22.hei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36" y="3645024"/>
            <a:ext cx="1869337" cy="2492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55576" y="188640"/>
          <a:ext cx="8208912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61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Повысить мотивацию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детей к вопросам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экономической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образованности и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применять эти знания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практике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-Участие в региональном детском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конкурсе «Мастер кошелька»;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Участие во всероссийской Акции – «Недели финансовой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грамотности для детей и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молодежи»;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Выпуск видеоролика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 (рекламный) для российского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конкурса «Финансовые истории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моей семьи»;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-Игры с детьми с использованием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простейших финансовых понятий ,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простейших финансовых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-Открытое мероприятие с детьми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подготовительной группы «Три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рубля - это много, Или мало? ;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Практикум для старших детей в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Енисейском банке « Знакомство с видами денежных знаков, знакомство с банковской картой и проведение операций картой через банкомат».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-Просмотр и обсуждение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мультфильмов мультсериалов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(«Три кота – Закон экономики», « </a:t>
                      </a:r>
                    </a:p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Смешарики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Азбука финансовой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грамотности» и др.)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2022-2027гг.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Заведующий,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творческая группа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родители,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социальные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партнёры,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дети. 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Рисунок 6" descr="C:\Users\Любовь\Desktop\фин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9712" y="3212976"/>
            <a:ext cx="3090456" cy="144016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188640"/>
          <a:ext cx="8208912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61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484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Совершенствовать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компетенции педагогов,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родителей и их детей в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области финансовой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грамотности.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Реализация программы «Первые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шаги в экономику», включить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элементы финансовой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грамотности в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учебные мероприятия: занятия,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исследовательскую деятельность,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постановку фильмов и сценок;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-Комплексное мероприятие -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Круглый стол: «Экономическое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воспитание дошкольников: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предпосылок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финансовой грамотности» для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воспитателей ДОУ.»;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Семинар-практикум по обмену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продуктивным опытом, освоение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эффективных приёмов освоения азов финансовой культуры в виде веселого досуга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«Шопинг с семьёй»;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абота творческой группы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педагогов и родителей по теме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«Говорим о финансах на одном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языке»;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Участие в региональном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конкурсе «ФИНПЛАКАТ»,;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2022-2027г.г.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Заведующий,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творческая группа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родители,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социальные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партнёры,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дети. 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53541001"/>
              </p:ext>
            </p:extLst>
          </p:nvPr>
        </p:nvGraphicFramePr>
        <p:xfrm>
          <a:off x="683568" y="188640"/>
          <a:ext cx="8208912" cy="648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807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Расширять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экономические знания у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родителей, с помощью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совместных встреч,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круглых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столов по обмену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опытом в области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финансовой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грамотности.</a:t>
                      </a:r>
                    </a:p>
                    <a:p>
                      <a:endParaRPr lang="ru-RU" sz="16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===============</a:t>
                      </a:r>
                    </a:p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Формировать</a:t>
                      </a:r>
                    </a:p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нравственные качества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своим влечениям,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желаниям, соотнесение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их с имеющимися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Ресурсами.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Консультации для родителей «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Взаимодействие родителей с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детьми по финансовым вопросам ;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-Родители – «специалисты банка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дадут открытое мероприятие с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детьми для желающих родителей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«Копейка, рубль бережёт», с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решением задач, отгадывание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загадок, закрепление знаний о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ценности денег, их значении и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накоплении;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Подарки в уголок финансов: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сертификат «Я финансово-грамотный», монета достоинством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10 рублей, образец «Детской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банковской карты».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</a:p>
                    <a:p>
                      <a:endParaRPr lang="ru-RU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______________________________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Дискуссия с детьми «Хорошо –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плохо» - на тему «О рекламе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товара»;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«Ярмарка поделок»- учить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устанавливать собственную цену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стараясь продать «товар» по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собственной цене;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Беседа: «Авторитетные качества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человека–хозяина»: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бережливость,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расчѐтливость,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экономность, трудолюбие,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щедрость, благородство.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честность, милосердие.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2024-2027г.г. 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2022-2027г.г.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Заведующий,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творческая группа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педагогов,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родители,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социальные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партнёры, дети.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________________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Заведующий,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творческая группа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педагогов,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родители,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социальные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партнёры, дети. 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69971743"/>
              </p:ext>
            </p:extLst>
          </p:nvPr>
        </p:nvGraphicFramePr>
        <p:xfrm>
          <a:off x="611560" y="66248"/>
          <a:ext cx="8208912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552728">
                <a:tc>
                  <a:txBody>
                    <a:bodyPr/>
                    <a:lstStyle/>
                    <a:p>
                      <a:endParaRPr lang="ru-RU" sz="16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Обучать детей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правильного поведения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различных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жизненных ситуациях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(использование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банковских карт,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покупки в магазине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и.т.д.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aseline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aseline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Сформировать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конструктивное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сотрудничество между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всеми участниками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Экскурсия детей в магазин, 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аптеку с поездкой на маршрутном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автобусе с освоением норм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поведения в реальных ситуациях: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-Оплата проезда в транспорте;-  покупка в магазине;  знакомство с аптекой.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Игра - исследование по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финансовой грамотности «Лото –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Супермаркет» с воспитанниками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подготовительной группой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понятия: доход, расход, семейный бюджет);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 Активность – представление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 Мы - монетки", где дети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изображали монетки, которые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убежали из кошелька, знакомство с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монетами, используемыми 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практике, как ими возможно пользоваться.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______________________________________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-Гостевой обмен опытом по теме 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 Реализация проекта по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условиях взаимодействия  в рамках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«Дней образования Эвенкии»;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Создание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Лэпбук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финансовой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грамотности как результат детско-взрослого взаимодействия;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-Проведение традиционного дня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«Дошкольник в мире финансов» совместно с социальными партнёрами;</a:t>
                      </a:r>
                      <a:endParaRPr lang="ru-RU" sz="12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нформационное обеспечение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обратной связи участниками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Проекта: группа в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соцсетях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через освещение результатов  на сайте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ДОУ;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Работа родительской гостиной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трансляции продуктивного семейного опыта.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2024-2027г.г. 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2022-2027г.г.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Заведующий,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творческая группа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педагогов,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родители,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социальные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партнёры, дети.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________________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Заведующий,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творческая группа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педагогов,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родители,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социальные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партнёры, дети. 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879</TotalTime>
  <Words>1180</Words>
  <Application>Microsoft Office PowerPoint</Application>
  <PresentationFormat>Экран (4:3)</PresentationFormat>
  <Paragraphs>332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  Проект: ПЭКИДЖ-ТУР в увлекательный мир финансов  </vt:lpstr>
      <vt:lpstr>Актуальность</vt:lpstr>
      <vt:lpstr>      Цель:  способствовать развитию финансовой компетентности у детей дошкольного возраста, формируя интерес и  мотивацию к данной области, через  воспитательно-образовательный процесс.  Проблема:  дети раннего возраста имеют небольшие представления об  экономических понятиях, но они не имеют финансовых знаний, таких как потребности,  деньги, товар, валюта и.т.д. </vt:lpstr>
      <vt:lpstr> Задачи</vt:lpstr>
      <vt:lpstr>Способы реализации </vt:lpstr>
      <vt:lpstr>Слайд 6</vt:lpstr>
      <vt:lpstr>Слайд 7</vt:lpstr>
      <vt:lpstr>Слайд 8</vt:lpstr>
      <vt:lpstr>Слайд 9</vt:lpstr>
      <vt:lpstr>Продукты проекта</vt:lpstr>
      <vt:lpstr>Достигнутые результаты за три года и планируемые результаты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«Ключом ко всякой науке является вопросительный знак»                                       Оноре де Бальзак</dc:title>
  <dc:creator>МБДОУ "Детский сад №3 "Морозко" ЭМР</dc:creator>
  <cp:lastModifiedBy>dsmorozko</cp:lastModifiedBy>
  <cp:revision>35</cp:revision>
  <dcterms:created xsi:type="dcterms:W3CDTF">2024-03-02T07:49:33Z</dcterms:created>
  <dcterms:modified xsi:type="dcterms:W3CDTF">2025-01-21T08:23:19Z</dcterms:modified>
</cp:coreProperties>
</file>