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2" r:id="rId2"/>
    <p:sldId id="263" r:id="rId3"/>
    <p:sldId id="264" r:id="rId4"/>
    <p:sldId id="265" r:id="rId5"/>
    <p:sldId id="257" r:id="rId6"/>
    <p:sldId id="267" r:id="rId7"/>
    <p:sldId id="268" r:id="rId8"/>
    <p:sldId id="276" r:id="rId9"/>
    <p:sldId id="266" r:id="rId10"/>
    <p:sldId id="278" r:id="rId11"/>
    <p:sldId id="279" r:id="rId12"/>
    <p:sldId id="281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3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3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401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4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22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14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25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35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D442D-A91B-17C3-DE0D-D12928D3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33CF34-AF43-61CC-AA5B-E521DF696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A9FB1A-5FE7-37BC-3B56-79D3013F4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6EBC28-781F-01D0-6EA6-2A4A9EA88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43489E-6DBB-E516-770E-462223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0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5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8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9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0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8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8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6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DF89DD9-1F96-4361-A956-7283C699AAA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C6B0E1-380F-4EAE-BFF6-AEE9014D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9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0542" y="428606"/>
            <a:ext cx="10363200" cy="114300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 ДЕТСКИЙ -  САД  № 24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5472" y="1412776"/>
            <a:ext cx="8001056" cy="4286280"/>
          </a:xfrm>
        </p:spPr>
        <p:txBody>
          <a:bodyPr>
            <a:normAutofit fontScale="47500" lnSpcReduction="20000"/>
          </a:bodyPr>
          <a:lstStyle/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«Творческая мастерская. </a:t>
            </a:r>
          </a:p>
          <a:p>
            <a:r>
              <a:rPr lang="ru-RU" sz="9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Цветные ладошки»</a:t>
            </a:r>
          </a:p>
          <a:p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Замелина Екатерина Андреевна</a:t>
            </a:r>
            <a:endParaRPr lang="ru-RU" sz="33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3D5851-57DF-F7FA-6DA3-9621AD2B350F}"/>
              </a:ext>
            </a:extLst>
          </p:cNvPr>
          <p:cNvSpPr txBox="1"/>
          <p:nvPr/>
        </p:nvSpPr>
        <p:spPr>
          <a:xfrm>
            <a:off x="4057036" y="259761"/>
            <a:ext cx="373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творческого детского-взрослого проекта </a:t>
            </a:r>
          </a:p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«Ожившие полотна» </a:t>
            </a:r>
          </a:p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средствами нетрадиционных (неклассических) технологий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9D0031-3005-302C-89FE-E42C5269E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18" y="530330"/>
            <a:ext cx="3402987" cy="262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F78FAA-49B1-4D13-6344-49E507C1F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b="8592"/>
          <a:stretch/>
        </p:blipFill>
        <p:spPr>
          <a:xfrm>
            <a:off x="8445295" y="259761"/>
            <a:ext cx="3156668" cy="309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EF21E7-FD0F-982F-8076-B50554EA11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>
          <a:xfrm>
            <a:off x="8445295" y="3629017"/>
            <a:ext cx="3091941" cy="279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6F05A3-2321-C2D5-5788-22C7B99D37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4"/>
          <a:stretch/>
        </p:blipFill>
        <p:spPr>
          <a:xfrm>
            <a:off x="343718" y="3629017"/>
            <a:ext cx="3833059" cy="2622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8C70B9-1F93-6285-D861-6F322C4AE7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6"/>
          <a:stretch/>
        </p:blipFill>
        <p:spPr>
          <a:xfrm>
            <a:off x="4352360" y="2175386"/>
            <a:ext cx="3765706" cy="250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62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78CC69-53F0-FB20-8E5F-2FCD1927BC84}"/>
              </a:ext>
            </a:extLst>
          </p:cNvPr>
          <p:cNvSpPr txBox="1"/>
          <p:nvPr/>
        </p:nvSpPr>
        <p:spPr>
          <a:xfrm>
            <a:off x="3699628" y="783586"/>
            <a:ext cx="35306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творческого детского-взрослого проекта </a:t>
            </a:r>
          </a:p>
          <a:p>
            <a:pPr algn="ctr"/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«Ожившие полотна» средствами нетрадиционных (неклассических) технологий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B608B5-43D6-8D52-A6DC-54FEE3A7D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" b="10078"/>
          <a:stretch/>
        </p:blipFill>
        <p:spPr>
          <a:xfrm>
            <a:off x="347268" y="341134"/>
            <a:ext cx="3352359" cy="3009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074DC8-97B5-98EF-FDC2-0F1F36C14E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3"/>
          <a:stretch/>
        </p:blipFill>
        <p:spPr>
          <a:xfrm>
            <a:off x="444528" y="3792794"/>
            <a:ext cx="5020425" cy="2426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7F150B-00B9-9945-26A2-B030A016E7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7" b="19433"/>
          <a:stretch/>
        </p:blipFill>
        <p:spPr>
          <a:xfrm>
            <a:off x="7875160" y="250723"/>
            <a:ext cx="3862198" cy="3009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2EB6DB-DB83-A2AC-9657-488641EE26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"/>
          <a:stretch/>
        </p:blipFill>
        <p:spPr>
          <a:xfrm>
            <a:off x="6331974" y="3825210"/>
            <a:ext cx="5158247" cy="2799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289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00042"/>
            <a:ext cx="8229600" cy="7191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- заключительный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347" y="1122557"/>
            <a:ext cx="6984776" cy="12841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Творческая коллективная работа  </a:t>
            </a:r>
          </a:p>
          <a:p>
            <a:pPr algn="ctr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«Веселый натюрморт»</a:t>
            </a:r>
          </a:p>
          <a:p>
            <a:endParaRPr lang="ru-RU" dirty="0"/>
          </a:p>
        </p:txBody>
      </p:sp>
      <p:pic>
        <p:nvPicPr>
          <p:cNvPr id="10" name="Содержимое 9" descr="IMG_20240109_091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979" y="2678515"/>
            <a:ext cx="3884778" cy="291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F87C74-38B6-36BA-C939-13E9CEC1E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686" y="2531911"/>
            <a:ext cx="2872682" cy="3826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659793-9FD5-6AAB-30FB-42F6F822B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154" y="1504335"/>
            <a:ext cx="4508609" cy="338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945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AC240B-2A28-F394-30DB-42870A31D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5" y="270015"/>
            <a:ext cx="4418093" cy="310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F18059-1836-32F6-2317-1D7DA499C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349" y="1383485"/>
            <a:ext cx="6244915" cy="468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9B7132-1F0E-220C-C55A-13FDE4280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17" y="3532030"/>
            <a:ext cx="4114071" cy="305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C162D1-391E-4F68-7221-C7BB49C45C1B}"/>
              </a:ext>
            </a:extLst>
          </p:cNvPr>
          <p:cNvSpPr txBox="1"/>
          <p:nvPr/>
        </p:nvSpPr>
        <p:spPr>
          <a:xfrm>
            <a:off x="4864105" y="674989"/>
            <a:ext cx="580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«Вот что у нас получилось!!!»</a:t>
            </a:r>
          </a:p>
        </p:txBody>
      </p:sp>
    </p:spTree>
    <p:extLst>
      <p:ext uri="{BB962C8B-B14F-4D97-AF65-F5344CB8AC3E}">
        <p14:creationId xmlns:p14="http://schemas.microsoft.com/office/powerpoint/2010/main" val="73000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369181">
            <a:off x="879667" y="759380"/>
            <a:ext cx="10854348" cy="163407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b="1" dirty="0">
                <a:solidFill>
                  <a:srgbClr val="0070C0"/>
                </a:solidFill>
              </a:rPr>
              <a:t>    </a:t>
            </a:r>
          </a:p>
          <a:p>
            <a:pPr algn="just">
              <a:buNone/>
            </a:pPr>
            <a:r>
              <a:rPr lang="ru-RU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5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по доминирующему виду деятельности - 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познавательно – творческий;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по продолжительности – 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краткосрочный.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Сроки проведения:</a:t>
            </a:r>
            <a:r>
              <a:rPr lang="ru-RU" sz="5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Январь, 2024</a:t>
            </a:r>
          </a:p>
          <a:p>
            <a:pPr algn="just">
              <a:buNone/>
            </a:pPr>
            <a:endParaRPr lang="ru-RU" sz="800" b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Участники проекта:</a:t>
            </a:r>
            <a:r>
              <a:rPr lang="ru-RU" sz="5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воспитатель группы, воспитанники. </a:t>
            </a:r>
          </a:p>
          <a:p>
            <a:pPr algn="just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2102F0-7E9E-24EC-3BF0-932101C5453D}"/>
              </a:ext>
            </a:extLst>
          </p:cNvPr>
          <p:cNvSpPr txBox="1"/>
          <p:nvPr/>
        </p:nvSpPr>
        <p:spPr>
          <a:xfrm rot="21003881">
            <a:off x="1323233" y="3153193"/>
            <a:ext cx="100416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</a:p>
          <a:p>
            <a:pPr algn="just">
              <a:buNone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У современных детей слабо развиты (сформированы) творческие способности в создании сюжетных композиций на занятиях изобразительной деятельности.</a:t>
            </a:r>
          </a:p>
          <a:p>
            <a:pPr algn="just">
              <a:buNone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И домашних условиях детям дают недостаточный объем знаний о  русских художников, значимости их деятельности для общества.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987" y="642919"/>
            <a:ext cx="11916697" cy="5483245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ru-RU" sz="1800" b="1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проблемы: </a:t>
            </a:r>
            <a:endParaRPr lang="ru-RU" sz="1800" cap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ru-RU" sz="1800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algn="just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ru-RU" sz="1800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900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 время – в период богатой компьютерной технологии, дети не замечают красоту вокруг себя, становятся эмоционально бедны, не могут показать своё отношение к чему-либо, выразить чувства. Поэтому просто необходимо знакомить детей с произведениями искусства  с детского сада.</a:t>
            </a:r>
            <a:br>
              <a:rPr lang="ru-RU" sz="1900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900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ru-RU" sz="1900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Знакомство детей с произведениями изобразительного искусства в детском саду, их эмоциональному и художественному развитию придается огромное значение. Очень важно научить ребенка видеть красоту окружающих предметов, явлений и как по-разному их отображают в своем творчестве художники. Каждый показывает их необычность, привлекает внимание к тому. Что он любит, что ему нравиться или чем он огорчен, показывает свое отношение к изображаемому художниками. </a:t>
            </a:r>
          </a:p>
          <a:p>
            <a:pPr marL="342900" indent="-342900" algn="just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ru-RU" sz="1900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1900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ru-RU" sz="1900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Замечательные картины русской природы вызывают у детей чувство любви к Родине и гордости за нее, воспитывают чувство прекрасного, вырабатывают умение видеть, понимать и любить природу.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1781" y="500043"/>
            <a:ext cx="11257935" cy="5626121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у детей дошкольного возраста эмоционально-ценностных основ к духовному наследию средствами ознакомления с произведениями русских художников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знакомство с творчеством и произведениями великих русских художников</a:t>
            </a:r>
            <a:r>
              <a:rPr lang="ru-RU" sz="3600" cap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Левитана И. И., Васнецова В. М., И. И. Шишкина, Саврасова А. К. и др.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формировать умение самостоятельно анализировать и систематизировать полученные знания о художниках;</a:t>
            </a:r>
          </a:p>
          <a:p>
            <a:pPr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побуждать детей к самостоятельной творческой деятельности, созданию собственных сюжетных композиций;</a:t>
            </a:r>
          </a:p>
          <a:p>
            <a:pPr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приобщать детей к изобразительному искусству, художественным ценностям  и духовной культуре России; </a:t>
            </a:r>
          </a:p>
          <a:p>
            <a:pPr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воспитывать  у детей чувства симпатии  к произведениям изобразительного искусства и уважение к людям искусства.</a:t>
            </a:r>
          </a:p>
          <a:p>
            <a:pPr algn="just">
              <a:buNone/>
            </a:pP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312937-121B-2A2F-9726-98C327CC8B0D}"/>
              </a:ext>
            </a:extLst>
          </p:cNvPr>
          <p:cNvSpPr txBox="1"/>
          <p:nvPr/>
        </p:nvSpPr>
        <p:spPr>
          <a:xfrm>
            <a:off x="2802194" y="3266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3B945-3DFC-7D08-5F23-D706D8359AC8}"/>
              </a:ext>
            </a:extLst>
          </p:cNvPr>
          <p:cNvSpPr txBox="1"/>
          <p:nvPr/>
        </p:nvSpPr>
        <p:spPr>
          <a:xfrm>
            <a:off x="1022556" y="817883"/>
            <a:ext cx="10028902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Предполагаю, что приобщение детей дошкольного возрасту к творчеству русских художников поможет: </a:t>
            </a:r>
          </a:p>
          <a:p>
            <a:endParaRPr lang="ru-RU" sz="700" dirty="0"/>
          </a:p>
          <a:p>
            <a:pPr>
              <a:buNone/>
            </a:pPr>
            <a:r>
              <a:rPr lang="ru-RU" sz="1800" dirty="0"/>
              <a:t>     -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повышению интереса детей дошкольного возраста к творчеству великих русских художников;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-владению знаниями о картинах, их содержании, эмоциональному реагированию на созданный художником образ, передачу настроения.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-развитию чувства гордости и уважения к людям искусства, за их талант в создании мировых достояний культуры.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-сформировать умения использовать знакомые  приемы рисования в продуктивной деятельности.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56732-D03A-8717-F07E-A2E9F72DFFA6}"/>
              </a:ext>
            </a:extLst>
          </p:cNvPr>
          <p:cNvSpPr txBox="1"/>
          <p:nvPr/>
        </p:nvSpPr>
        <p:spPr>
          <a:xfrm>
            <a:off x="2802194" y="381621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305EF0"/>
                </a:solidFill>
                <a:latin typeface="Times New Roman" pitchFamily="18" charset="0"/>
                <a:cs typeface="Times New Roman" pitchFamily="18" charset="0"/>
              </a:rPr>
              <a:t>Продукт проектной деятельности:</a:t>
            </a:r>
          </a:p>
          <a:p>
            <a:pPr algn="ctr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Творческая коллективная работа  «Веселый натюрморт» </a:t>
            </a:r>
          </a:p>
        </p:txBody>
      </p:sp>
    </p:spTree>
    <p:extLst>
      <p:ext uri="{BB962C8B-B14F-4D97-AF65-F5344CB8AC3E}">
        <p14:creationId xmlns:p14="http://schemas.microsoft.com/office/powerpoint/2010/main" val="163444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357167"/>
            <a:ext cx="8229600" cy="57689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План реализации проекта: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этап- подготовительный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DDAE0-142B-B968-760C-AEE0D70CEDFD}"/>
              </a:ext>
            </a:extLst>
          </p:cNvPr>
          <p:cNvSpPr txBox="1"/>
          <p:nvPr/>
        </p:nvSpPr>
        <p:spPr>
          <a:xfrm>
            <a:off x="471947" y="1723150"/>
            <a:ext cx="114349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(обновление и пополнение) образовательной  среды группы (репродукции картин, портретов великих русских художников), подбор методической литературы;</a:t>
            </a: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-оформление информационного уголка для родителей «Приобщение детей к изобразительному искусству»;</a:t>
            </a: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проведение бесед с детьми о профессии - художник;</a:t>
            </a: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знакомство с жанрами: портрет, пейзаж, натюрморт и т.д.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85898"/>
            <a:ext cx="10364451" cy="90548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этап- основной (деятельностный)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71" y="1091381"/>
            <a:ext cx="11356258" cy="50006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систематизировать представления детей о творчестве великих художников России.</a:t>
            </a:r>
          </a:p>
          <a:p>
            <a:pPr algn="ctr">
              <a:buNone/>
            </a:pPr>
            <a:endParaRPr lang="ru-RU" sz="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Беседы: «Каким должен быть художник», «Зачем нужны художники?», «Откуда взялись краски?»,  «Самые известные художники?, «Художник и его картина».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Применение ИКТ для показа презентаций «Великие художники», организация виртуальных экскурсий «Музеи России».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Рассматривание  репродукций художников Левитана И. И., Васнецова В. М., И. И. Шишкина,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Саврасова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К. 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Отгадывание загадок, чтение стихов о профессии художника, материалы, которые художник использует в работе.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Дидактические игры: Д/игра «Кому, что нужно для работы?», «Найди в группе вещи, которых коснулась рука художника»,  «Скажи какой?», «Узнай художника».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Пальчиковая гимнастика «Я - художник», «Моя кисточка»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24" y="357166"/>
            <a:ext cx="5108234" cy="106047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Рассматривание репродукции картины </a:t>
            </a:r>
            <a:br>
              <a:rPr lang="ru-RU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А.К. Саврасова </a:t>
            </a:r>
            <a:br>
              <a:rPr lang="ru-RU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«Грачи прилетели»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-c8c507634284e18fbc2d1641753d0dff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5422" y="1142335"/>
            <a:ext cx="3191405" cy="2393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46E259-7956-7C75-232B-9EFF0B8C0B19}"/>
              </a:ext>
            </a:extLst>
          </p:cNvPr>
          <p:cNvSpPr txBox="1"/>
          <p:nvPr/>
        </p:nvSpPr>
        <p:spPr>
          <a:xfrm>
            <a:off x="7376664" y="357166"/>
            <a:ext cx="363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«Осенний пейзаж»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B882EF-9D91-33AD-19EF-C593D204D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369" y="887402"/>
            <a:ext cx="3459914" cy="2594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FAEB94-6BBF-4739-3287-5FE999530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93" y="3727318"/>
            <a:ext cx="2080137" cy="2773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B9B780-14AB-7F61-B934-0CEC5954A9D3}"/>
              </a:ext>
            </a:extLst>
          </p:cNvPr>
          <p:cNvSpPr txBox="1"/>
          <p:nvPr/>
        </p:nvSpPr>
        <p:spPr>
          <a:xfrm>
            <a:off x="3677265" y="4321058"/>
            <a:ext cx="1887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элемент с картины»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7D953E-373C-1336-983D-8B6B91E44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38" y="3727318"/>
            <a:ext cx="3887020" cy="2915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177E1B-2487-8085-3B7B-A41BF3A287E3}"/>
              </a:ext>
            </a:extLst>
          </p:cNvPr>
          <p:cNvSpPr txBox="1"/>
          <p:nvPr/>
        </p:nvSpPr>
        <p:spPr>
          <a:xfrm>
            <a:off x="10017945" y="4665187"/>
            <a:ext cx="1791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мини-галереи</a:t>
            </a:r>
          </a:p>
        </p:txBody>
      </p:sp>
    </p:spTree>
    <p:extLst>
      <p:ext uri="{BB962C8B-B14F-4D97-AF65-F5344CB8AC3E}">
        <p14:creationId xmlns:p14="http://schemas.microsoft.com/office/powerpoint/2010/main" val="344347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D9D9AE-6B90-D572-609F-0A510DC9989B}"/>
              </a:ext>
            </a:extLst>
          </p:cNvPr>
          <p:cNvSpPr txBox="1"/>
          <p:nvPr/>
        </p:nvSpPr>
        <p:spPr>
          <a:xfrm>
            <a:off x="186812" y="481780"/>
            <a:ext cx="377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8977E1-A2BC-46FF-1DE8-9EA77A3B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34" y="1844807"/>
            <a:ext cx="4133234" cy="313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3E2ED3-B1BD-087F-83E7-AE54F27A6E61}"/>
              </a:ext>
            </a:extLst>
          </p:cNvPr>
          <p:cNvSpPr txBox="1"/>
          <p:nvPr/>
        </p:nvSpPr>
        <p:spPr>
          <a:xfrm>
            <a:off x="0" y="1184542"/>
            <a:ext cx="4562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«Герб моей семьи»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9EBA6-DF26-E62A-ECFE-9C5EF7F6D15C}"/>
              </a:ext>
            </a:extLst>
          </p:cNvPr>
          <p:cNvSpPr txBox="1"/>
          <p:nvPr/>
        </p:nvSpPr>
        <p:spPr>
          <a:xfrm>
            <a:off x="4901381" y="4817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репродукций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085A27-5872-EA62-15F3-EB562D6A3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65" y="1005000"/>
            <a:ext cx="3943199" cy="29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3218F7-96C7-B382-631B-799F96C83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73" y="3962400"/>
            <a:ext cx="3683408" cy="276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9B6C54-5D09-A470-0CA8-817E0C8BEED7}"/>
              </a:ext>
            </a:extLst>
          </p:cNvPr>
          <p:cNvSpPr txBox="1"/>
          <p:nvPr/>
        </p:nvSpPr>
        <p:spPr>
          <a:xfrm>
            <a:off x="2076229" y="4975123"/>
            <a:ext cx="4481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«Экскурсия в Третьяковскую галерею». Оформление выставки.</a:t>
            </a:r>
          </a:p>
        </p:txBody>
      </p:sp>
    </p:spTree>
    <p:extLst>
      <p:ext uri="{BB962C8B-B14F-4D97-AF65-F5344CB8AC3E}">
        <p14:creationId xmlns:p14="http://schemas.microsoft.com/office/powerpoint/2010/main" val="246013543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174</TotalTime>
  <Words>776</Words>
  <Application>Microsoft Office PowerPoint</Application>
  <PresentationFormat>Широкоэкранный</PresentationFormat>
  <Paragraphs>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Tw Cen MT</vt:lpstr>
      <vt:lpstr>Wingdings</vt:lpstr>
      <vt:lpstr>Капля</vt:lpstr>
      <vt:lpstr>МУНИЦИПАЛЬНОЕ АВТОНОМНОЕ ДОШКОЛЬНОЕ  ОБРАЗОВАТЕЛЬНОЕ УЧРЕЖДЕНИЕ ДЕТСКИЙ -  САД  № 24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 этап- основной (деятельностный)</vt:lpstr>
      <vt:lpstr>Рассматривание репродукции картины  А.К. Саврасова  «Грачи прилетели»  </vt:lpstr>
      <vt:lpstr>Презентация PowerPoint</vt:lpstr>
      <vt:lpstr>Презентация PowerPoint</vt:lpstr>
      <vt:lpstr>Презентация PowerPoint</vt:lpstr>
      <vt:lpstr>III этап - заключительный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 ОБРАЗОВАТЕЛЬНОЕ УЧРЕЖДЕНИЕ ДЕТСКИЙ  САД  № 24  </dc:title>
  <dc:creator>Юлия</dc:creator>
  <cp:lastModifiedBy>Юлия</cp:lastModifiedBy>
  <cp:revision>28</cp:revision>
  <dcterms:created xsi:type="dcterms:W3CDTF">2024-01-12T13:08:04Z</dcterms:created>
  <dcterms:modified xsi:type="dcterms:W3CDTF">2024-02-16T11:58:06Z</dcterms:modified>
</cp:coreProperties>
</file>